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98" r:id="rId8"/>
    <p:sldId id="290" r:id="rId9"/>
    <p:sldId id="291" r:id="rId10"/>
    <p:sldId id="292" r:id="rId11"/>
    <p:sldId id="297" r:id="rId12"/>
    <p:sldId id="287" r:id="rId13"/>
    <p:sldId id="289" r:id="rId14"/>
    <p:sldId id="286" r:id="rId15"/>
    <p:sldId id="279" r:id="rId16"/>
    <p:sldId id="280" r:id="rId17"/>
    <p:sldId id="281" r:id="rId18"/>
    <p:sldId id="282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0" d="100"/>
          <a:sy n="120" d="100"/>
        </p:scale>
        <p:origin x="-15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Documents\2015%20SNU\&#44540;&#45824;&#49457;&#44284;%20&#54620;&#44397;&#49324;&#54924;&#48373;&#51648;\social%20expenditure%20trend%20thru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Total public social expenditure as</a:t>
            </a: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a percentage of GDP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Korea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Sheet1!$A$3:$A$19</c:f>
              <c:strCach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strCache>
            </c:strRef>
          </c:cat>
          <c:val>
            <c:numRef>
              <c:f>Sheet1!$B$3:$B$19</c:f>
              <c:numCache>
                <c:formatCode>##0.0;\-##0.0</c:formatCode>
                <c:ptCount val="17"/>
                <c:pt idx="0">
                  <c:v>5.2309999999999999</c:v>
                </c:pt>
                <c:pt idx="1">
                  <c:v>6.2990000000000004</c:v>
                </c:pt>
                <c:pt idx="2">
                  <c:v>4.952</c:v>
                </c:pt>
                <c:pt idx="3">
                  <c:v>5.4390000000000001</c:v>
                </c:pt>
                <c:pt idx="4">
                  <c:v>5.3150000000000004</c:v>
                </c:pt>
                <c:pt idx="5">
                  <c:v>5.6120000000000001</c:v>
                </c:pt>
                <c:pt idx="6">
                  <c:v>6.3360000000000003</c:v>
                </c:pt>
                <c:pt idx="7">
                  <c:v>6.8650000000000002</c:v>
                </c:pt>
                <c:pt idx="8" formatCode="##0.0;\-##0.0;0.0;">
                  <c:v>7.4660000000000002</c:v>
                </c:pt>
                <c:pt idx="9" formatCode="##0.0;\-##0.0;0.0;">
                  <c:v>7.6820000000000004</c:v>
                </c:pt>
                <c:pt idx="10" formatCode="##0.0;\-##0.0;0.0;">
                  <c:v>8.3819999999999997</c:v>
                </c:pt>
                <c:pt idx="11" formatCode="General">
                  <c:v>9.4</c:v>
                </c:pt>
                <c:pt idx="12" formatCode="General">
                  <c:v>9</c:v>
                </c:pt>
                <c:pt idx="13" formatCode="General">
                  <c:v>9</c:v>
                </c:pt>
                <c:pt idx="14" formatCode="General">
                  <c:v>9.6</c:v>
                </c:pt>
                <c:pt idx="15" formatCode="General">
                  <c:v>10.199999999999999</c:v>
                </c:pt>
                <c:pt idx="16" formatCode="General">
                  <c:v>10.4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Sheet1!$D$2</c:f>
              <c:strCache>
                <c:ptCount val="1"/>
                <c:pt idx="0">
                  <c:v>US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Sheet1!$A$3:$A$19</c:f>
              <c:strCach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strCache>
            </c:strRef>
          </c:cat>
          <c:val>
            <c:numRef>
              <c:f>Sheet1!$D$3:$D$19</c:f>
              <c:numCache>
                <c:formatCode>##0.0;\-##0.0</c:formatCode>
                <c:ptCount val="17"/>
                <c:pt idx="0">
                  <c:v>14.746</c:v>
                </c:pt>
                <c:pt idx="1">
                  <c:v>14.489000000000001</c:v>
                </c:pt>
                <c:pt idx="2">
                  <c:v>14.500999999999999</c:v>
                </c:pt>
                <c:pt idx="3">
                  <c:v>15.1</c:v>
                </c:pt>
                <c:pt idx="4">
                  <c:v>15.911</c:v>
                </c:pt>
                <c:pt idx="5">
                  <c:v>16.164000000000001</c:v>
                </c:pt>
                <c:pt idx="6">
                  <c:v>16.064</c:v>
                </c:pt>
                <c:pt idx="7">
                  <c:v>15.912000000000001</c:v>
                </c:pt>
                <c:pt idx="8" formatCode="##0.0;\-##0.0;0.0;">
                  <c:v>16.100000000000001</c:v>
                </c:pt>
                <c:pt idx="9" formatCode="##0.0;\-##0.0;0.0;">
                  <c:v>16.3</c:v>
                </c:pt>
                <c:pt idx="10" formatCode="##0.0;\-##0.0;0.0;">
                  <c:v>17</c:v>
                </c:pt>
                <c:pt idx="11" formatCode="General">
                  <c:v>18.5</c:v>
                </c:pt>
                <c:pt idx="12" formatCode="General">
                  <c:v>19.3</c:v>
                </c:pt>
                <c:pt idx="13" formatCode="General">
                  <c:v>19</c:v>
                </c:pt>
                <c:pt idx="14" formatCode="General">
                  <c:v>18.7</c:v>
                </c:pt>
                <c:pt idx="15" formatCode="General">
                  <c:v>18.600000000000001</c:v>
                </c:pt>
                <c:pt idx="16" formatCode="General">
                  <c:v>19.2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OECD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Sheet1!$A$3:$A$19</c:f>
              <c:strCach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strCache>
            </c:strRef>
          </c:cat>
          <c:val>
            <c:numRef>
              <c:f>Sheet1!$E$3:$E$19</c:f>
              <c:numCache>
                <c:formatCode>##0.0;\-##0.0</c:formatCode>
                <c:ptCount val="17"/>
                <c:pt idx="0">
                  <c:v>19.759</c:v>
                </c:pt>
                <c:pt idx="1">
                  <c:v>19.756</c:v>
                </c:pt>
                <c:pt idx="2">
                  <c:v>19.347999999999999</c:v>
                </c:pt>
                <c:pt idx="3">
                  <c:v>19.695</c:v>
                </c:pt>
                <c:pt idx="4">
                  <c:v>20.254999999999999</c:v>
                </c:pt>
                <c:pt idx="5">
                  <c:v>20.754000000000001</c:v>
                </c:pt>
                <c:pt idx="6">
                  <c:v>20.623999999999999</c:v>
                </c:pt>
                <c:pt idx="7">
                  <c:v>20.573</c:v>
                </c:pt>
                <c:pt idx="8" formatCode="##0.0;\-##0.0;0.0;">
                  <c:v>19.5</c:v>
                </c:pt>
                <c:pt idx="9" formatCode="##0.0;\-##0.0;0.0;">
                  <c:v>19.2</c:v>
                </c:pt>
                <c:pt idx="10" formatCode="##0.0;\-##0.0;0.0;">
                  <c:v>19.899999999999999</c:v>
                </c:pt>
                <c:pt idx="11" formatCode="General">
                  <c:v>21.9</c:v>
                </c:pt>
                <c:pt idx="12" formatCode="General">
                  <c:v>21.7</c:v>
                </c:pt>
                <c:pt idx="13" formatCode="General">
                  <c:v>21.4</c:v>
                </c:pt>
                <c:pt idx="14" formatCode="General">
                  <c:v>21.6</c:v>
                </c:pt>
                <c:pt idx="15" formatCode="General">
                  <c:v>21.7</c:v>
                </c:pt>
                <c:pt idx="16" formatCode="General">
                  <c:v>21.6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Sheet1!$C$2</c:f>
              <c:strCache>
                <c:ptCount val="1"/>
                <c:pt idx="0">
                  <c:v>Sweden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Sheet1!$A$3:$A$19</c:f>
              <c:strCach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strCache>
            </c:strRef>
          </c:cat>
          <c:val>
            <c:numRef>
              <c:f>Sheet1!$C$3:$C$19</c:f>
              <c:numCache>
                <c:formatCode>##0.0;\-##0.0</c:formatCode>
                <c:ptCount val="17"/>
                <c:pt idx="0">
                  <c:v>30.384</c:v>
                </c:pt>
                <c:pt idx="1">
                  <c:v>29.803999999999998</c:v>
                </c:pt>
                <c:pt idx="2">
                  <c:v>28.541</c:v>
                </c:pt>
                <c:pt idx="3">
                  <c:v>28.887</c:v>
                </c:pt>
                <c:pt idx="4">
                  <c:v>29.542000000000002</c:v>
                </c:pt>
                <c:pt idx="5">
                  <c:v>30.350999999999999</c:v>
                </c:pt>
                <c:pt idx="6">
                  <c:v>29.861999999999998</c:v>
                </c:pt>
                <c:pt idx="7">
                  <c:v>29.431999999999999</c:v>
                </c:pt>
                <c:pt idx="8" formatCode="##0.0;\-##0.0;0.0;">
                  <c:v>28.4</c:v>
                </c:pt>
                <c:pt idx="9" formatCode="##0.0;\-##0.0;0.0;">
                  <c:v>27.3</c:v>
                </c:pt>
                <c:pt idx="10" formatCode="##0.0;\-##0.0;0.0;">
                  <c:v>27.5</c:v>
                </c:pt>
                <c:pt idx="11" formatCode="General">
                  <c:v>29.4</c:v>
                </c:pt>
                <c:pt idx="12" formatCode="General">
                  <c:v>27.9</c:v>
                </c:pt>
                <c:pt idx="13" formatCode="General">
                  <c:v>27.2</c:v>
                </c:pt>
                <c:pt idx="14" formatCode="General">
                  <c:v>27.7</c:v>
                </c:pt>
                <c:pt idx="15" formatCode="General">
                  <c:v>28.2</c:v>
                </c:pt>
                <c:pt idx="16" formatCode="General">
                  <c:v>28.1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2152704"/>
        <c:axId val="172378368"/>
      </c:lineChart>
      <c:catAx>
        <c:axId val="17215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2378368"/>
        <c:crosses val="autoZero"/>
        <c:auto val="1"/>
        <c:lblAlgn val="ctr"/>
        <c:lblOffset val="100"/>
        <c:noMultiLvlLbl val="0"/>
      </c:catAx>
      <c:valAx>
        <c:axId val="1723783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#0.0;\-##0.0" sourceLinked="1"/>
        <c:majorTickMark val="none"/>
        <c:minorTickMark val="none"/>
        <c:tickLblPos val="nextTo"/>
        <c:crossAx val="17215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C8315-2390-431C-9277-57D08835FF2D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3EB61-C6A2-42D1-AC36-0E2167AD71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20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3EA8-FEE1-4AE4-A7A7-DF20FDC593C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448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08CFDA19-673E-40B2-98C2-9ECC11A6A71E}" type="slidenum">
              <a:rPr kumimoji="0"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15</a:t>
            </a:fld>
            <a:endParaRPr kumimoji="0"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3070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6440E0FF-0BE1-42E2-B5E4-C2639133714C}" type="slidenum">
              <a:rPr kumimoji="0"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16</a:t>
            </a:fld>
            <a:endParaRPr kumimoji="0"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4124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8CCF473A-8B46-4E45-98DE-2F2A37DAA5FB}" type="slidenum">
              <a:rPr kumimoji="0"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17</a:t>
            </a:fld>
            <a:endParaRPr kumimoji="0"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0013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2253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8BA133C1-27D0-46E6-AA20-B6556C93BE54}" type="slidenum">
              <a:rPr kumimoji="0"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18</a:t>
            </a:fld>
            <a:endParaRPr kumimoji="0"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3397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3EA8-FEE1-4AE4-A7A7-DF20FDC593C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742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3EA8-FEE1-4AE4-A7A7-DF20FDC593C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479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3EA8-FEE1-4AE4-A7A7-DF20FDC593C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4668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97792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1166860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3246887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1354913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482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B8ABD777-0D1B-4BBC-BFD3-1016C714419D}" type="slidenum">
              <a:rPr kumimoji="0"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11</a:t>
            </a:fld>
            <a:endParaRPr kumimoji="0"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231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12196537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 bwMode="invGray">
          <a:xfrm>
            <a:off x="-509" y="1728216"/>
            <a:ext cx="12192863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0265664" y="1298448"/>
            <a:ext cx="1316736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9351264" y="1929384"/>
            <a:ext cx="682752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914400" y="4114800"/>
            <a:ext cx="1621536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829056" y="2212847"/>
            <a:ext cx="10570464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486400"/>
            <a:ext cx="85344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66CF-CBD6-4FCA-8EBC-7A40D0FFA5D3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2017-85E3-4C7D-BF43-3A1238C5EB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76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1"/>
            <a:ext cx="12200827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 bwMode="invGray">
          <a:xfrm>
            <a:off x="-69" y="-1972"/>
            <a:ext cx="12192069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0765536" y="384048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9997440" y="429768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280416" y="210312"/>
            <a:ext cx="1109472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609600" y="649224"/>
            <a:ext cx="109728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0"/>
            <a:ext cx="109728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66CF-CBD6-4FCA-8EBC-7A40D0FFA5D3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2017-85E3-4C7D-BF43-3A1238C5EB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793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 flipV="1">
            <a:off x="0" y="5590646"/>
            <a:ext cx="12200827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 bwMode="invGray">
          <a:xfrm flipV="1">
            <a:off x="-69" y="5780271"/>
            <a:ext cx="12192069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0863072" y="5641848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1521440" y="5212080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377952" y="5641848"/>
            <a:ext cx="1109472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9241536" y="274638"/>
            <a:ext cx="2340864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436864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FF66CF-CBD6-4FCA-8EBC-7A40D0FFA5D3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D42017-85E3-4C7D-BF43-3A1238C5EB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93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09600" y="1801368"/>
            <a:ext cx="109728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66CF-CBD6-4FCA-8EBC-7A40D0FFA5D3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2017-85E3-4C7D-BF43-3A1238C5EBF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10887456" y="667512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509504" y="1353312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377952" y="786384"/>
            <a:ext cx="1328928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12192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Freeform 6"/>
          <p:cNvSpPr/>
          <p:nvPr/>
        </p:nvSpPr>
        <p:spPr bwMode="invGray">
          <a:xfrm>
            <a:off x="-69" y="0"/>
            <a:ext cx="12192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753344" y="3849624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0387584" y="4535424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402336" y="3840480"/>
            <a:ext cx="1328928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524000" y="5129785"/>
            <a:ext cx="9717024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524000" y="4425696"/>
            <a:ext cx="9717024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66CF-CBD6-4FCA-8EBC-7A40D0FFA5D3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2017-85E3-4C7D-BF43-3A1238C5EB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1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12192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 bwMode="invGray">
          <a:xfrm>
            <a:off x="-509" y="228600"/>
            <a:ext cx="12192508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1082528" y="100584"/>
            <a:ext cx="816864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082784" y="173736"/>
            <a:ext cx="48768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280416" y="932688"/>
            <a:ext cx="1328928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74520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74520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66CF-CBD6-4FCA-8EBC-7A40D0FFA5D3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2017-85E3-4C7D-BF43-3A1238C5EB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38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624328"/>
            <a:ext cx="5386917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624328"/>
            <a:ext cx="5389033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66CF-CBD6-4FCA-8EBC-7A40D0FFA5D3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2017-85E3-4C7D-BF43-3A1238C5EBF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Oval 9"/>
          <p:cNvSpPr/>
          <p:nvPr/>
        </p:nvSpPr>
        <p:spPr bwMode="gray">
          <a:xfrm>
            <a:off x="10972800" y="1005840"/>
            <a:ext cx="816864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265664" y="969264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377952" y="786384"/>
            <a:ext cx="1328928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09600" y="187452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6193368" y="187452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84387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12200827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66CF-CBD6-4FCA-8EBC-7A40D0FFA5D3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2017-85E3-4C7D-BF43-3A1238C5EBF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Freeform 5"/>
          <p:cNvSpPr/>
          <p:nvPr/>
        </p:nvSpPr>
        <p:spPr bwMode="invGray">
          <a:xfrm>
            <a:off x="-69" y="-1972"/>
            <a:ext cx="12192069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 bwMode="gray">
          <a:xfrm>
            <a:off x="10765536" y="384048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9997440" y="429768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280416" y="210312"/>
            <a:ext cx="1109472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646176" y="813816"/>
            <a:ext cx="109728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7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66CF-CBD6-4FCA-8EBC-7A40D0FFA5D3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2017-85E3-4C7D-BF43-3A1238C5EBFB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69" y="-1972"/>
            <a:ext cx="12200896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10765536" y="384048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9997440" y="429768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280416" y="210312"/>
            <a:ext cx="1109472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803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709598" y="2703653"/>
            <a:ext cx="6891618" cy="1472419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207007" y="273050"/>
            <a:ext cx="10375392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072" y="1371600"/>
            <a:ext cx="6815667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16" y="1362456"/>
            <a:ext cx="3425952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537960"/>
            <a:ext cx="2844800" cy="246888"/>
          </a:xfrm>
        </p:spPr>
        <p:txBody>
          <a:bodyPr/>
          <a:lstStyle/>
          <a:p>
            <a:fld id="{E4FF66CF-CBD6-4FCA-8EBC-7A40D0FFA5D3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2017-85E3-4C7D-BF43-3A1238C5EB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610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010400" y="987552"/>
            <a:ext cx="4974336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707136" y="1216152"/>
            <a:ext cx="6193536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34784" y="1901952"/>
            <a:ext cx="4949952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537960"/>
            <a:ext cx="2844800" cy="246888"/>
          </a:xfrm>
        </p:spPr>
        <p:txBody>
          <a:bodyPr/>
          <a:lstStyle/>
          <a:p>
            <a:fld id="{E4FF66CF-CBD6-4FCA-8EBC-7A40D0FFA5D3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2017-85E3-4C7D-BF43-3A1238C5EBFB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709598" y="2703653"/>
            <a:ext cx="6891618" cy="1472419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9144000" y="3886200"/>
            <a:ext cx="1011936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7717536" y="4572000"/>
            <a:ext cx="512064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Oval 12"/>
          <p:cNvSpPr/>
          <p:nvPr/>
        </p:nvSpPr>
        <p:spPr bwMode="gray">
          <a:xfrm>
            <a:off x="1621536" y="384048"/>
            <a:ext cx="97536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9384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12204261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 bwMode="invGray">
          <a:xfrm>
            <a:off x="-69" y="0"/>
            <a:ext cx="12204261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6096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F66CF-CBD6-4FCA-8EBC-7A40D0FFA5D3}" type="datetimeFigureOut">
              <a:rPr lang="ko-KR" altLang="en-US" smtClean="0"/>
              <a:t>2016-07-06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2017-85E3-4C7D-BF43-3A1238C5EBF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1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뉴노멀시대</a:t>
            </a:r>
            <a:r>
              <a:rPr lang="ko-KR" altLang="en-US" smtClean="0"/>
              <a:t> </a:t>
            </a:r>
            <a:r>
              <a:rPr lang="ko-KR" altLang="en-US" smtClean="0"/>
              <a:t>선진복지국가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어떻게 건설해야 하는가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47088" y="5167223"/>
            <a:ext cx="8534400" cy="1069675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이봉주</a:t>
            </a:r>
            <a:endParaRPr lang="en-US" altLang="ko-KR" sz="2800" dirty="0" smtClean="0"/>
          </a:p>
          <a:p>
            <a:r>
              <a:rPr lang="ko-KR" altLang="en-US" sz="2800" dirty="0" smtClean="0"/>
              <a:t>서울대학교 사회복지학과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53871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609600" y="214291"/>
            <a:ext cx="11772944" cy="714380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defTabSz="1215996">
              <a:spcBef>
                <a:spcPct val="0"/>
              </a:spcBef>
              <a:defRPr/>
            </a:pPr>
            <a:r>
              <a:rPr lang="ko-KR" altLang="en-US" sz="5867" b="1" dirty="0" err="1" smtClean="0">
                <a:solidFill>
                  <a:srgbClr val="FFFF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인적자본이란</a:t>
            </a:r>
            <a:r>
              <a:rPr lang="ko-KR" altLang="en-US" sz="5867" b="1" dirty="0" smtClean="0">
                <a:solidFill>
                  <a:srgbClr val="FFFF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5867" b="1" dirty="0">
                <a:solidFill>
                  <a:srgbClr val="FFFF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무엇인가</a:t>
            </a:r>
            <a:r>
              <a:rPr lang="en-US" altLang="ko-KR" sz="5867" b="1" dirty="0">
                <a:solidFill>
                  <a:srgbClr val="FFFF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?</a:t>
            </a:r>
            <a:endParaRPr lang="ko-KR" altLang="en-US" sz="6400" b="1" dirty="0">
              <a:solidFill>
                <a:srgbClr val="FFFF00"/>
              </a:solidFill>
              <a:effectLst>
                <a:glow rad="63500">
                  <a:prstClr val="black">
                    <a:alpha val="40000"/>
                  </a:prstClr>
                </a:glo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952464" y="1032439"/>
            <a:ext cx="11239536" cy="748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189" indent="-457189" defTabSz="1215996">
              <a:spcBef>
                <a:spcPct val="20000"/>
              </a:spcBef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ko-KR" altLang="en-US" sz="4267" dirty="0" err="1" smtClean="0"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인적자본의</a:t>
            </a:r>
            <a:r>
              <a:rPr lang="ko-KR" altLang="en-US" sz="4267" dirty="0" smtClean="0"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4267" dirty="0"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정의</a:t>
            </a:r>
          </a:p>
        </p:txBody>
      </p:sp>
      <p:pic>
        <p:nvPicPr>
          <p:cNvPr id="52227" name="그림 4" descr="200px-James_Heckma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1" y="3365501"/>
            <a:ext cx="2810933" cy="28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AutoShape 541"/>
          <p:cNvSpPr>
            <a:spLocks noChangeArrowheads="1"/>
          </p:cNvSpPr>
          <p:nvPr/>
        </p:nvSpPr>
        <p:spPr bwMode="auto">
          <a:xfrm>
            <a:off x="1619252" y="2000251"/>
            <a:ext cx="9239249" cy="1126067"/>
          </a:xfrm>
          <a:prstGeom prst="roundRect">
            <a:avLst>
              <a:gd name="adj" fmla="val 8148"/>
            </a:avLst>
          </a:prstGeom>
          <a:solidFill>
            <a:schemeClr val="tx1">
              <a:alpha val="74901"/>
            </a:schemeClr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o-KR" altLang="en-US" sz="3200" dirty="0" err="1" smtClean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인적자본</a:t>
            </a:r>
            <a:r>
              <a:rPr lang="en-US" altLang="ko-KR" sz="3200" dirty="0" smtClean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=</a:t>
            </a:r>
            <a:r>
              <a:rPr lang="ko-KR" altLang="en-US" sz="32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사람이 가지고 있는 능력</a:t>
            </a:r>
            <a:r>
              <a:rPr lang="en-US" altLang="ko-KR" sz="320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20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20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             </a:t>
            </a:r>
            <a:endParaRPr lang="ko-KR" altLang="en-US" sz="3200">
              <a:solidFill>
                <a:srgbClr val="FF66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2229" name="모서리가 둥근 사각형 설명선 8"/>
          <p:cNvSpPr>
            <a:spLocks noChangeArrowheads="1"/>
          </p:cNvSpPr>
          <p:nvPr/>
        </p:nvSpPr>
        <p:spPr bwMode="auto">
          <a:xfrm>
            <a:off x="4762500" y="3412067"/>
            <a:ext cx="6096000" cy="1464444"/>
          </a:xfrm>
          <a:prstGeom prst="wedgeRoundRectCallout">
            <a:avLst>
              <a:gd name="adj1" fmla="val -46667"/>
              <a:gd name="adj2" fmla="val 68435"/>
              <a:gd name="adj3" fmla="val 16667"/>
            </a:avLst>
          </a:prstGeom>
          <a:solidFill>
            <a:schemeClr val="bg1">
              <a:alpha val="78822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667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인적자본은 인생경험을 통하여 </a:t>
            </a:r>
            <a:r>
              <a:rPr kumimoji="1" lang="en-US" altLang="ko-KR" sz="2667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kumimoji="1" lang="en-US" altLang="ko-KR" sz="2667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kumimoji="1" lang="ko-KR" altLang="en-US" sz="2667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얻게 되는 선천적인 능력과 교육</a:t>
            </a:r>
            <a:r>
              <a:rPr kumimoji="1" lang="en-US" altLang="ko-KR" sz="2667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br>
              <a:rPr kumimoji="1" lang="en-US" altLang="ko-KR" sz="2667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kumimoji="1" lang="ko-KR" altLang="en-US" sz="2667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그리고 기술의 복합체</a:t>
            </a:r>
          </a:p>
        </p:txBody>
      </p:sp>
      <p:sp>
        <p:nvSpPr>
          <p:cNvPr id="52230" name="직사각형 10"/>
          <p:cNvSpPr>
            <a:spLocks noChangeArrowheads="1"/>
          </p:cNvSpPr>
          <p:nvPr/>
        </p:nvSpPr>
        <p:spPr bwMode="auto">
          <a:xfrm>
            <a:off x="1809751" y="6155267"/>
            <a:ext cx="2476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600" dirty="0" err="1">
                <a:solidFill>
                  <a:prstClr val="white"/>
                </a:solidFill>
                <a:latin typeface="HY헤드라인M" pitchFamily="18" charset="-127"/>
                <a:ea typeface="HY헤드라인M" pitchFamily="18" charset="-127"/>
              </a:rPr>
              <a:t>노벨경제학</a:t>
            </a:r>
            <a:r>
              <a:rPr kumimoji="1" lang="ko-KR" altLang="en-US" sz="1600" dirty="0">
                <a:solidFill>
                  <a:prstClr val="white"/>
                </a:solidFill>
                <a:latin typeface="HY헤드라인M" pitchFamily="18" charset="-127"/>
                <a:ea typeface="HY헤드라인M" pitchFamily="18" charset="-127"/>
              </a:rPr>
              <a:t> 수상자</a:t>
            </a:r>
            <a:endParaRPr kumimoji="1" lang="en-US" altLang="ko-KR" sz="1600" dirty="0">
              <a:solidFill>
                <a:prstClr val="white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prstClr val="white"/>
                </a:solidFill>
                <a:latin typeface="HY헤드라인M" pitchFamily="18" charset="-127"/>
                <a:ea typeface="HY헤드라인M" pitchFamily="18" charset="-127"/>
              </a:rPr>
              <a:t>James Heckman </a:t>
            </a:r>
            <a:endParaRPr kumimoji="1" lang="ko-KR" altLang="en-US" sz="1600">
              <a:solidFill>
                <a:prstClr val="white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106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1827214" y="285750"/>
            <a:ext cx="8555037" cy="93980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21</a:t>
            </a:r>
            <a:r>
              <a:rPr lang="ko-KR" altLang="en-US" dirty="0"/>
              <a:t>세기 복지는 역량개발 중심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81550"/>
          </a:xfrm>
        </p:spPr>
        <p:txBody>
          <a:bodyPr rtlCol="0"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ko-KR" altLang="en-US" dirty="0" err="1" smtClean="0"/>
              <a:t>지속가능한</a:t>
            </a:r>
            <a:r>
              <a:rPr lang="ko-KR" altLang="en-US" dirty="0" smtClean="0"/>
              <a:t> 발전을 위한 </a:t>
            </a:r>
            <a:r>
              <a:rPr lang="ko-KR" altLang="en-US" dirty="0" err="1" smtClean="0"/>
              <a:t>인적역량에</a:t>
            </a:r>
            <a:r>
              <a:rPr lang="ko-KR" altLang="en-US" dirty="0" smtClean="0"/>
              <a:t> 대한 사회투자적 접근이 역량개발 중심 사회복지정책의 핵심적 가치 </a:t>
            </a:r>
            <a:endParaRPr lang="en-US" altLang="ko-KR" dirty="0" smtClean="0"/>
          </a:p>
          <a:p>
            <a:pPr marL="0" indent="0">
              <a:buNone/>
              <a:defRPr/>
            </a:pPr>
            <a:endParaRPr lang="ko-KR" alt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ko-KR" altLang="en-US" dirty="0" smtClean="0"/>
              <a:t>보다 </a:t>
            </a:r>
            <a:r>
              <a:rPr lang="ko-KR" altLang="en-US" dirty="0"/>
              <a:t>예방적이고 투자적인 접근이 강조될 필요가 </a:t>
            </a:r>
            <a:r>
              <a:rPr lang="ko-KR" altLang="en-US" dirty="0" smtClean="0"/>
              <a:t>있음</a:t>
            </a:r>
            <a:endParaRPr lang="en-US" altLang="ko-KR" dirty="0" smtClean="0"/>
          </a:p>
          <a:p>
            <a:pPr marL="0" indent="0">
              <a:buNone/>
              <a:defRPr/>
            </a:pPr>
            <a:r>
              <a:rPr lang="ko-KR" altLang="en-US" dirty="0" smtClean="0"/>
              <a:t> </a:t>
            </a:r>
            <a:endParaRPr lang="ko-KR" altLang="en-US" dirty="0"/>
          </a:p>
          <a:p>
            <a:pPr>
              <a:buFont typeface="Arial" pitchFamily="34" charset="0"/>
              <a:buChar char="•"/>
              <a:defRPr/>
            </a:pPr>
            <a:r>
              <a:rPr lang="ko-KR" altLang="en-US" dirty="0" smtClean="0"/>
              <a:t>미래 </a:t>
            </a:r>
            <a:r>
              <a:rPr lang="ko-KR" altLang="en-US" dirty="0"/>
              <a:t>복지체제의 핵심은 예방적이고 투자적인 접근을 통하여 시민들의 </a:t>
            </a:r>
            <a:r>
              <a:rPr lang="ko-KR" altLang="en-US" dirty="0" err="1" smtClean="0"/>
              <a:t>인적자본</a:t>
            </a:r>
            <a:r>
              <a:rPr lang="en-US" altLang="ko-KR" dirty="0" smtClean="0"/>
              <a:t>(</a:t>
            </a:r>
            <a:r>
              <a:rPr lang="en-US" altLang="ko-KR" dirty="0"/>
              <a:t>human capital)</a:t>
            </a:r>
            <a:r>
              <a:rPr lang="ko-KR" altLang="en-US" dirty="0"/>
              <a:t>을 증진시키는 것임 </a:t>
            </a:r>
          </a:p>
          <a:p>
            <a:pPr lvl="1"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–"/>
              <a:defRPr/>
            </a:pPr>
            <a:r>
              <a:rPr lang="ko-KR" altLang="en-US" dirty="0" smtClean="0"/>
              <a:t>각 </a:t>
            </a:r>
            <a:r>
              <a:rPr lang="ko-KR" altLang="en-US" dirty="0"/>
              <a:t>생애주기마다 처할 수 있는 위험요인에 대처할 수 있는 역량을 키우고 개인의 상향발전을 도모하기 위한 선제적 사회투자와 제도 개선을 위한 정책이 </a:t>
            </a:r>
            <a:r>
              <a:rPr lang="ko-KR" altLang="en-US" dirty="0" err="1"/>
              <a:t>인적역량개발</a:t>
            </a:r>
            <a:r>
              <a:rPr lang="ko-KR" altLang="en-US" dirty="0"/>
              <a:t> 정책의 </a:t>
            </a:r>
            <a:r>
              <a:rPr lang="ko-KR" altLang="en-US" dirty="0" smtClean="0"/>
              <a:t>핵심임</a:t>
            </a:r>
            <a:endParaRPr lang="en-US" altLang="ko-KR" dirty="0" smtClean="0"/>
          </a:p>
          <a:p>
            <a:pPr marL="457200" lvl="1" indent="0">
              <a:buClr>
                <a:schemeClr val="accent1">
                  <a:shade val="75000"/>
                </a:schemeClr>
              </a:buClr>
              <a:buNone/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21</a:t>
            </a:r>
            <a:r>
              <a:rPr lang="ko-KR" altLang="en-US" dirty="0" smtClean="0"/>
              <a:t>세기 복지체제에서 가장 강조되는 것은 사람에 대한 투자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altLang="ko-KR" dirty="0" smtClean="0"/>
              <a:t>Workfare: </a:t>
            </a:r>
            <a:r>
              <a:rPr lang="ko-KR" altLang="en-US" dirty="0" smtClean="0"/>
              <a:t>근로복지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altLang="ko-KR" dirty="0" err="1" smtClean="0"/>
              <a:t>Learnfare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학습복지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altLang="ko-KR" dirty="0" err="1" smtClean="0"/>
              <a:t>Earlyfare</a:t>
            </a:r>
            <a:r>
              <a:rPr lang="en-US" altLang="ko-KR" dirty="0" smtClean="0"/>
              <a:t>: </a:t>
            </a:r>
            <a:r>
              <a:rPr lang="ko-KR" altLang="en-US" dirty="0" smtClean="0"/>
              <a:t>조기개입복지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7981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09600" y="1500996"/>
            <a:ext cx="10972800" cy="4826652"/>
          </a:xfrm>
        </p:spPr>
        <p:txBody>
          <a:bodyPr/>
          <a:lstStyle/>
          <a:p>
            <a:r>
              <a:rPr lang="ko-KR" altLang="en-US" dirty="0" smtClean="0"/>
              <a:t>공급자 중심에서 이용자 중심으로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이용자의 자기결정과 선택이 강화되는 이용자 중심적인 패러다임 강화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보편적 서비스의 대상으로 대두한 중산층의 목소리 강화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수요자의 욕구에 민감하게 반응하는 맞춤형 서비스 제공 필요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‘</a:t>
            </a:r>
            <a:r>
              <a:rPr lang="ko-KR" altLang="en-US" smtClean="0"/>
              <a:t>정부의 선택</a:t>
            </a:r>
            <a:r>
              <a:rPr lang="en-US" altLang="ko-KR" dirty="0" smtClean="0"/>
              <a:t>＇</a:t>
            </a:r>
            <a:r>
              <a:rPr lang="ko-KR" altLang="en-US" smtClean="0"/>
              <a:t>에서 </a:t>
            </a:r>
            <a:r>
              <a:rPr lang="en-US" altLang="ko-KR" dirty="0" smtClean="0"/>
              <a:t>‘</a:t>
            </a:r>
            <a:r>
              <a:rPr lang="ko-KR" altLang="en-US" smtClean="0"/>
              <a:t>수요자의 선택</a:t>
            </a:r>
            <a:r>
              <a:rPr lang="en-US" altLang="ko-KR" dirty="0" smtClean="0"/>
              <a:t>＇</a:t>
            </a:r>
            <a:r>
              <a:rPr lang="ko-KR" altLang="en-US" smtClean="0"/>
              <a:t>으로 구도 변화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평가방식도 수요자 위주로</a:t>
            </a:r>
            <a:r>
              <a:rPr lang="en-US" altLang="ko-KR" dirty="0" smtClean="0"/>
              <a:t>: </a:t>
            </a:r>
            <a:r>
              <a:rPr lang="ko-KR" altLang="en-US" smtClean="0"/>
              <a:t>수요자의 삶의 질 변화에 근거를 둔 성과지표 방식의 도입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사회복지의 패러다임 변화와 그 영향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9824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사후대처형의</a:t>
            </a:r>
            <a:r>
              <a:rPr lang="ko-KR" altLang="en-US" dirty="0" smtClean="0"/>
              <a:t> 소극적 개입에서 </a:t>
            </a:r>
            <a:r>
              <a:rPr lang="ko-KR" altLang="en-US" dirty="0" err="1" smtClean="0"/>
              <a:t>예방형의</a:t>
            </a:r>
            <a:r>
              <a:rPr lang="ko-KR" altLang="en-US" dirty="0" smtClean="0"/>
              <a:t> 적극적 개입 모형으로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사람에 대한 투자 강조</a:t>
            </a:r>
            <a:r>
              <a:rPr lang="en-US" altLang="ko-KR" dirty="0" smtClean="0"/>
              <a:t>: </a:t>
            </a:r>
            <a:r>
              <a:rPr lang="ko-KR" altLang="en-US" smtClean="0"/>
              <a:t>예방형</a:t>
            </a:r>
            <a:r>
              <a:rPr lang="en-US" altLang="ko-KR" dirty="0" smtClean="0"/>
              <a:t>, </a:t>
            </a:r>
            <a:r>
              <a:rPr lang="ko-KR" altLang="en-US" smtClean="0"/>
              <a:t>인적자본개발형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사람의 변화를 추구하는 서비스</a:t>
            </a:r>
            <a:r>
              <a:rPr lang="en-US" altLang="ko-KR" dirty="0" smtClean="0"/>
              <a:t>: </a:t>
            </a:r>
            <a:r>
              <a:rPr lang="ko-KR" altLang="en-US" smtClean="0"/>
              <a:t>전문적인 </a:t>
            </a:r>
            <a:r>
              <a:rPr lang="ko-KR" altLang="en-US" dirty="0" smtClean="0"/>
              <a:t>사회복지서비스 인적자원에 대한 투자의 중요성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하드웨어에 대한 투자가 아니라 소프트웨어에 대한 투자가 강조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566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1419" y="3249227"/>
            <a:ext cx="9717024" cy="1362075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보편주의와 </a:t>
            </a:r>
            <a:r>
              <a:rPr lang="ko-KR" altLang="en-US" dirty="0" smtClean="0"/>
              <a:t>선별주의</a:t>
            </a:r>
            <a:r>
              <a:rPr lang="en-US" altLang="ko-KR" dirty="0" smtClean="0"/>
              <a:t>:</a:t>
            </a:r>
            <a:br>
              <a:rPr lang="en-US" altLang="ko-KR" dirty="0" smtClean="0"/>
            </a:br>
            <a:r>
              <a:rPr lang="ko-KR" altLang="en-US" smtClean="0"/>
              <a:t>사회복지의 </a:t>
            </a:r>
            <a:r>
              <a:rPr lang="ko-KR" altLang="en-US" dirty="0" smtClean="0"/>
              <a:t>불편한 진실</a:t>
            </a:r>
            <a:r>
              <a:rPr lang="en-US" altLang="ko-KR" dirty="0" smtClean="0"/>
              <a:t>?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9972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ko-KR" altLang="en-US" dirty="0" smtClean="0"/>
              <a:t>사회복지정책에서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급여를 받을 수 있는 자격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문제는 아마도 가장 논란이 되어왔던 부문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왜</a:t>
            </a:r>
            <a:r>
              <a:rPr lang="en-US" altLang="ko-KR" dirty="0" smtClean="0"/>
              <a:t>?: </a:t>
            </a:r>
            <a:r>
              <a:rPr lang="ko-KR" altLang="en-US" dirty="0" smtClean="0"/>
              <a:t>복지는 항상 수요가 공급보다 클 수 밖에 없기 때문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두 가지 원칙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보편주의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복지에 대한 수요를 하나의 기본권으로 보고 모든 국민에게 수급자격을 부여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선별주의</a:t>
            </a:r>
            <a:r>
              <a:rPr lang="en-US" altLang="ko-KR" dirty="0" smtClean="0"/>
              <a:t>: </a:t>
            </a:r>
            <a:r>
              <a:rPr lang="ko-KR" altLang="en-US" dirty="0" smtClean="0"/>
              <a:t>스스로 욕구를 해결할 수 없는 대상에게만 수급자격 심사를 통하여 수급자격을 부여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827214" y="285750"/>
            <a:ext cx="8555037" cy="939800"/>
          </a:xfrm>
        </p:spPr>
        <p:txBody>
          <a:bodyPr/>
          <a:lstStyle/>
          <a:p>
            <a:pPr>
              <a:defRPr/>
            </a:pPr>
            <a:r>
              <a:rPr lang="ko-KR" altLang="en-US" sz="4000" dirty="0"/>
              <a:t>사회복지 수급자격의 문제</a:t>
            </a:r>
          </a:p>
        </p:txBody>
      </p:sp>
    </p:spTree>
    <p:extLst>
      <p:ext uri="{BB962C8B-B14F-4D97-AF65-F5344CB8AC3E}">
        <p14:creationId xmlns:p14="http://schemas.microsoft.com/office/powerpoint/2010/main" val="1985037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ko-KR" altLang="en-US" dirty="0" smtClean="0"/>
              <a:t>보편주의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사회복지 </a:t>
            </a:r>
            <a:r>
              <a:rPr lang="ko-KR" altLang="en-US" dirty="0" err="1" smtClean="0"/>
              <a:t>수급권을</a:t>
            </a:r>
            <a:r>
              <a:rPr lang="ko-KR" altLang="en-US" dirty="0" smtClean="0"/>
              <a:t> 보편적인 사회권으로 파악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모든 사람에게 평등하게 급여함으로써 사회통합에 유리 </a:t>
            </a:r>
            <a:r>
              <a:rPr lang="en-US" altLang="ko-KR" dirty="0" smtClean="0"/>
              <a:t>--- </a:t>
            </a:r>
            <a:r>
              <a:rPr lang="ko-KR" altLang="en-US" dirty="0" smtClean="0"/>
              <a:t>선별주의는 급여를 받는 사람들에게 </a:t>
            </a:r>
            <a:r>
              <a:rPr lang="ko-KR" altLang="en-US" dirty="0" err="1" smtClean="0"/>
              <a:t>낙인감을</a:t>
            </a:r>
            <a:r>
              <a:rPr lang="ko-KR" altLang="en-US" dirty="0" smtClean="0"/>
              <a:t> 줄 우려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 정치적으로 유리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사회 모든 구성원의 동의를 구하기 쉬움 </a:t>
            </a:r>
            <a:r>
              <a:rPr lang="en-US" altLang="ko-KR" dirty="0" smtClean="0"/>
              <a:t>--- </a:t>
            </a:r>
            <a:r>
              <a:rPr lang="ko-KR" altLang="en-US" dirty="0" smtClean="0"/>
              <a:t>선별주의는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주는 자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받는 자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를 구분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수급자격 심사 자체에도 비용이 소요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선별주의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사회복지 </a:t>
            </a:r>
            <a:r>
              <a:rPr lang="ko-KR" altLang="en-US" dirty="0" err="1" smtClean="0"/>
              <a:t>수급권은</a:t>
            </a:r>
            <a:r>
              <a:rPr lang="ko-KR" altLang="en-US" dirty="0" smtClean="0"/>
              <a:t> 개인적 욕구의 수준에 기반한다고 봄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욕구를 가진 집단에 대한 복지가 우선이 돼야 </a:t>
            </a:r>
            <a:r>
              <a:rPr lang="en-US" altLang="ko-KR" dirty="0" smtClean="0"/>
              <a:t>--- </a:t>
            </a:r>
            <a:r>
              <a:rPr lang="ko-KR" altLang="en-US" dirty="0" smtClean="0"/>
              <a:t>보다 효율적인 복지를 추구 </a:t>
            </a:r>
            <a:r>
              <a:rPr lang="en-US" altLang="ko-KR" dirty="0" smtClean="0"/>
              <a:t>--- more need, more help</a:t>
            </a:r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평등의 구체적인 실현 </a:t>
            </a:r>
            <a:r>
              <a:rPr lang="en-US" altLang="ko-KR" dirty="0" smtClean="0"/>
              <a:t>--- </a:t>
            </a:r>
            <a:r>
              <a:rPr lang="ko-KR" altLang="en-US" dirty="0" smtClean="0"/>
              <a:t>모자란 부분을 메워줌으로써 전체 구성원들 간의 평등을 실현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스스로 욕구를 해결할 수 있다는 사회적 자긍심을 고취 </a:t>
            </a:r>
            <a:r>
              <a:rPr lang="en-US" altLang="ko-KR" dirty="0" smtClean="0"/>
              <a:t>--- </a:t>
            </a:r>
            <a:r>
              <a:rPr lang="ko-KR" altLang="en-US" dirty="0" smtClean="0"/>
              <a:t>복지 의존성을 탈피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827214" y="285750"/>
            <a:ext cx="8555037" cy="939800"/>
          </a:xfrm>
        </p:spPr>
        <p:txBody>
          <a:bodyPr/>
          <a:lstStyle/>
          <a:p>
            <a:pPr>
              <a:defRPr/>
            </a:pPr>
            <a:r>
              <a:rPr lang="ko-KR" altLang="en-US" dirty="0" smtClean="0"/>
              <a:t>보편주의 대 선별주의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5262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ko-KR" altLang="en-US" dirty="0" smtClean="0"/>
              <a:t>사회적 적절성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최소한의 생활수준을 보장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대상효율성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사회복지 욕구가 높은 사람에게 얼마나 자원이 집중적으로 할당되는가의 문제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제한 된 자원 내에서 어떻게 사회적 적절성과 대상효율성을 최적화할 수 있는지를 고려할 필요</a:t>
            </a: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정부의 일반예산에 의존하는 사회복지 프로그램</a:t>
            </a:r>
            <a:endParaRPr lang="en-US" altLang="ko-KR" dirty="0" smtClean="0"/>
          </a:p>
          <a:p>
            <a:pPr lvl="2">
              <a:buFont typeface="Arial"/>
              <a:buChar char="•"/>
              <a:defRPr/>
            </a:pPr>
            <a:r>
              <a:rPr lang="ko-KR" altLang="en-US" dirty="0" smtClean="0"/>
              <a:t>예산상의 한계는 언제나 존재</a:t>
            </a:r>
            <a:endParaRPr lang="en-US" altLang="ko-KR" dirty="0" smtClean="0"/>
          </a:p>
          <a:p>
            <a:pPr lvl="2">
              <a:buFont typeface="Arial"/>
              <a:buChar char="•"/>
              <a:defRPr/>
            </a:pPr>
            <a:r>
              <a:rPr lang="ko-KR" altLang="en-US" dirty="0" smtClean="0"/>
              <a:t>보편주의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낮은 급여기준</a:t>
            </a:r>
            <a:r>
              <a:rPr lang="en-US" altLang="ko-KR" dirty="0" smtClean="0"/>
              <a:t> + </a:t>
            </a:r>
            <a:r>
              <a:rPr lang="ko-KR" altLang="en-US" dirty="0" smtClean="0"/>
              <a:t>불필요한 자원 배분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낮은 사회적 적절성과 대상효율성의 문제 발생</a:t>
            </a:r>
            <a:endParaRPr lang="en-US" altLang="ko-KR" dirty="0" smtClean="0">
              <a:sym typeface="Wingdings" pitchFamily="2" charset="2"/>
            </a:endParaRPr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>
                <a:sym typeface="Wingdings" pitchFamily="2" charset="2"/>
              </a:rPr>
              <a:t>기여를 기초로 하는 사회보험의 경우</a:t>
            </a:r>
            <a:endParaRPr lang="en-US" altLang="ko-KR" dirty="0" smtClean="0">
              <a:sym typeface="Wingdings" pitchFamily="2" charset="2"/>
            </a:endParaRPr>
          </a:p>
          <a:p>
            <a:pPr lvl="2">
              <a:buFont typeface="Arial"/>
              <a:buChar char="•"/>
              <a:defRPr/>
            </a:pPr>
            <a:r>
              <a:rPr lang="ko-KR" altLang="en-US" dirty="0" smtClean="0">
                <a:sym typeface="Wingdings" pitchFamily="2" charset="2"/>
              </a:rPr>
              <a:t>보편주의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사회적 적절성과 대상효율성의 문제는 심각하지 않음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827214" y="285750"/>
            <a:ext cx="8555037" cy="939800"/>
          </a:xfrm>
        </p:spPr>
        <p:txBody>
          <a:bodyPr/>
          <a:lstStyle/>
          <a:p>
            <a:pPr>
              <a:defRPr/>
            </a:pPr>
            <a:r>
              <a:rPr lang="ko-KR" altLang="en-US" dirty="0" smtClean="0"/>
              <a:t>선택의 기준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6309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altLang="ko-KR" dirty="0" smtClean="0"/>
              <a:t>‘</a:t>
            </a:r>
            <a:r>
              <a:rPr lang="ko-KR" altLang="en-US" dirty="0" smtClean="0"/>
              <a:t>무상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공짜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다</a:t>
            </a:r>
            <a:r>
              <a:rPr lang="en-US" altLang="ko-KR" dirty="0" smtClean="0"/>
              <a:t>.</a:t>
            </a:r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사회적으로는 공짜가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제한된 자원 내에서는 언제나 기회비용의 문제가 발생한다</a:t>
            </a:r>
            <a:r>
              <a:rPr lang="en-US" altLang="ko-KR" dirty="0" smtClean="0"/>
              <a:t>.</a:t>
            </a:r>
          </a:p>
          <a:p>
            <a:pPr>
              <a:defRPr/>
            </a:pPr>
            <a:r>
              <a:rPr lang="ko-KR" altLang="en-US" dirty="0" smtClean="0"/>
              <a:t>사회복지의 확대는 보편주의의 확대다</a:t>
            </a:r>
            <a:r>
              <a:rPr lang="en-US" altLang="ko-KR" dirty="0" smtClean="0"/>
              <a:t>.</a:t>
            </a:r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그렇지 않다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사회복지의 확대는 보편주의와 선별주의의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조합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확대다</a:t>
            </a:r>
            <a:r>
              <a:rPr lang="en-US" altLang="ko-KR" dirty="0" smtClean="0"/>
              <a:t>.</a:t>
            </a:r>
          </a:p>
          <a:p>
            <a:pPr>
              <a:defRPr/>
            </a:pPr>
            <a:r>
              <a:rPr lang="ko-KR" altLang="en-US" dirty="0" smtClean="0"/>
              <a:t>보편주의냐 선별주의냐는 복지만의 선택의 문제다</a:t>
            </a:r>
            <a:r>
              <a:rPr lang="en-US" altLang="ko-KR" dirty="0" smtClean="0"/>
              <a:t>.</a:t>
            </a:r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ko-KR" altLang="en-US" dirty="0" smtClean="0"/>
              <a:t>그렇지 않다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경제의 선택의 문제인 재원조달 방법도 상당히 중요한 문제다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일반예산에 근거하는 프로그램에 보편주의를 도입하기 위해서는 증세의 논의가 같이 </a:t>
            </a:r>
            <a:r>
              <a:rPr lang="ko-KR" altLang="en-US" smtClean="0"/>
              <a:t>수반돼야 한다</a:t>
            </a:r>
            <a:r>
              <a:rPr lang="en-US" altLang="ko-KR" dirty="0" smtClean="0"/>
              <a:t>.</a:t>
            </a:r>
          </a:p>
          <a:p>
            <a:pPr>
              <a:buClr>
                <a:schemeClr val="accent1">
                  <a:shade val="7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lang="ko-KR" altLang="en-US" dirty="0" smtClean="0"/>
              <a:t>무상급식</a:t>
            </a:r>
            <a:r>
              <a:rPr lang="en-US" altLang="ko-KR" dirty="0" smtClean="0"/>
              <a:t>, </a:t>
            </a:r>
            <a:r>
              <a:rPr lang="ko-KR" altLang="en-US" smtClean="0"/>
              <a:t>무상보육</a:t>
            </a:r>
            <a:r>
              <a:rPr lang="en-US" altLang="ko-KR" dirty="0" smtClean="0"/>
              <a:t>, </a:t>
            </a:r>
            <a:r>
              <a:rPr lang="ko-KR" altLang="en-US" smtClean="0"/>
              <a:t>기초</a:t>
            </a:r>
            <a:r>
              <a:rPr lang="en-US" altLang="ko-KR" dirty="0" smtClean="0"/>
              <a:t>(</a:t>
            </a:r>
            <a:r>
              <a:rPr lang="ko-KR" altLang="en-US" smtClean="0"/>
              <a:t>무상</a:t>
            </a:r>
            <a:r>
              <a:rPr lang="en-US" altLang="ko-KR" dirty="0" smtClean="0"/>
              <a:t>)</a:t>
            </a:r>
            <a:r>
              <a:rPr lang="ko-KR" altLang="en-US" smtClean="0"/>
              <a:t>연금</a:t>
            </a:r>
            <a:r>
              <a:rPr lang="en-US" altLang="ko-KR" dirty="0" smtClean="0"/>
              <a:t>?</a:t>
            </a:r>
          </a:p>
          <a:p>
            <a:pPr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endParaRPr lang="en-US" altLang="ko-KR" dirty="0" smtClean="0"/>
          </a:p>
          <a:p>
            <a:pPr lvl="1"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827214" y="285750"/>
            <a:ext cx="8555037" cy="939800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현재 진행되는 논쟁에서의 몇 가지 오해</a:t>
            </a:r>
          </a:p>
        </p:txBody>
      </p:sp>
    </p:spTree>
    <p:extLst>
      <p:ext uri="{BB962C8B-B14F-4D97-AF65-F5344CB8AC3E}">
        <p14:creationId xmlns:p14="http://schemas.microsoft.com/office/powerpoint/2010/main" val="347169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23336" y="1143000"/>
            <a:ext cx="10972800" cy="1470804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아직 한국의 공공 사회복지 지출은 절대적 수준으로는 낮은 편</a:t>
            </a:r>
            <a:endParaRPr lang="en-US" altLang="ko-KR" sz="2000" dirty="0" smtClean="0"/>
          </a:p>
          <a:p>
            <a:r>
              <a:rPr lang="ko-KR" altLang="en-US" sz="2000" dirty="0" smtClean="0"/>
              <a:t>하지만</a:t>
            </a:r>
            <a:r>
              <a:rPr lang="en-US" altLang="ko-KR" sz="2000" dirty="0" smtClean="0"/>
              <a:t>, 2000</a:t>
            </a:r>
            <a:r>
              <a:rPr lang="ko-KR" altLang="en-US" sz="2000" smtClean="0"/>
              <a:t>년 이후 </a:t>
            </a:r>
            <a:r>
              <a:rPr lang="en-US" altLang="ko-KR" sz="2000" dirty="0" smtClean="0"/>
              <a:t>OECD </a:t>
            </a:r>
            <a:r>
              <a:rPr lang="ko-KR" altLang="en-US" sz="2000" smtClean="0"/>
              <a:t>국가 중 가장 빠른 증가율 기록</a:t>
            </a:r>
            <a:r>
              <a:rPr lang="en-US" altLang="ko-KR" sz="2000" dirty="0" smtClean="0"/>
              <a:t>(</a:t>
            </a:r>
            <a:r>
              <a:rPr lang="ko-KR" altLang="en-US" sz="2000" smtClean="0"/>
              <a:t>약 </a:t>
            </a:r>
            <a:r>
              <a:rPr lang="en-US" altLang="ko-KR" sz="2000" dirty="0" smtClean="0"/>
              <a:t>2</a:t>
            </a:r>
            <a:r>
              <a:rPr lang="ko-KR" altLang="en-US" sz="2000" smtClean="0"/>
              <a:t>배</a:t>
            </a:r>
            <a:r>
              <a:rPr lang="en-US" altLang="ko-KR" sz="2000" dirty="0" smtClean="0"/>
              <a:t>)</a:t>
            </a:r>
          </a:p>
          <a:p>
            <a:r>
              <a:rPr lang="ko-KR" altLang="en-US" sz="2000" dirty="0" smtClean="0"/>
              <a:t>최근 연구에 의하면 현재의 복지제도를 그대로 유지해도 </a:t>
            </a:r>
            <a:r>
              <a:rPr lang="en-US" altLang="ko-KR" sz="2000" dirty="0" smtClean="0"/>
              <a:t>2050</a:t>
            </a:r>
            <a:r>
              <a:rPr lang="ko-KR" altLang="en-US" sz="2000" smtClean="0"/>
              <a:t>년에는 </a:t>
            </a:r>
            <a:r>
              <a:rPr lang="en-US" altLang="ko-KR" sz="2000" dirty="0" smtClean="0"/>
              <a:t>OECD </a:t>
            </a:r>
            <a:r>
              <a:rPr lang="ko-KR" altLang="en-US" sz="2000" smtClean="0"/>
              <a:t>평균인 </a:t>
            </a:r>
            <a:r>
              <a:rPr lang="en-US" altLang="ko-KR" sz="2000" dirty="0" smtClean="0"/>
              <a:t>20%</a:t>
            </a:r>
            <a:r>
              <a:rPr lang="ko-KR" altLang="en-US" sz="2000" smtClean="0"/>
              <a:t>에 근접할 것으로 예상</a:t>
            </a:r>
            <a:r>
              <a:rPr lang="en-US" altLang="ko-KR" sz="2000" dirty="0" smtClean="0"/>
              <a:t>(</a:t>
            </a:r>
            <a:r>
              <a:rPr lang="ko-KR" altLang="en-US" sz="2000" smtClean="0"/>
              <a:t>박형수</a:t>
            </a:r>
            <a:r>
              <a:rPr lang="en-US" altLang="ko-KR" sz="2000" dirty="0" smtClean="0"/>
              <a:t>•</a:t>
            </a:r>
            <a:r>
              <a:rPr lang="ko-KR" altLang="en-US" sz="2000" smtClean="0"/>
              <a:t>전형목</a:t>
            </a:r>
            <a:r>
              <a:rPr lang="en-US" altLang="ko-KR" sz="2000" dirty="0" smtClean="0"/>
              <a:t>, 2009)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공공 사회복지 지출</a:t>
            </a:r>
            <a:endParaRPr lang="ko-KR" altLang="en-US" dirty="0"/>
          </a:p>
        </p:txBody>
      </p:sp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79075"/>
              </p:ext>
            </p:extLst>
          </p:nvPr>
        </p:nvGraphicFramePr>
        <p:xfrm>
          <a:off x="1513069" y="3072983"/>
          <a:ext cx="8590301" cy="3515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664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en-US" altLang="ko-KR" dirty="0" smtClean="0"/>
              <a:t>IMF </a:t>
            </a:r>
            <a:r>
              <a:rPr lang="ko-KR" altLang="en-US" dirty="0" smtClean="0"/>
              <a:t>이전</a:t>
            </a:r>
            <a:r>
              <a:rPr lang="en-US" altLang="ko-KR" dirty="0" smtClean="0"/>
              <a:t>: </a:t>
            </a:r>
            <a:r>
              <a:rPr lang="ko-KR" altLang="en-US" dirty="0" smtClean="0"/>
              <a:t>경제성장을 통한 복지</a:t>
            </a:r>
            <a:r>
              <a:rPr lang="en-US" altLang="ko-KR" dirty="0" smtClean="0"/>
              <a:t>(</a:t>
            </a:r>
            <a:r>
              <a:rPr lang="ko-KR" altLang="en-US" dirty="0" smtClean="0"/>
              <a:t>분배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lvl="1" fontAlgn="base"/>
            <a:r>
              <a:rPr lang="ko-KR" altLang="en-US" sz="2600" dirty="0" smtClean="0"/>
              <a:t>시장과 노동에 대한 국가의 적극적 개입 </a:t>
            </a:r>
            <a:r>
              <a:rPr lang="en-US" altLang="ko-KR" sz="2600" dirty="0" smtClean="0"/>
              <a:t>---&gt; </a:t>
            </a:r>
            <a:r>
              <a:rPr lang="ko-KR" altLang="en-US" sz="2600" dirty="0" smtClean="0"/>
              <a:t>수출주도 성장전략</a:t>
            </a:r>
          </a:p>
          <a:p>
            <a:pPr lvl="1" fontAlgn="base"/>
            <a:r>
              <a:rPr lang="ko-KR" altLang="en-US" sz="2600" dirty="0" smtClean="0"/>
              <a:t>이러한 수출주도 성장전략은 높은 경제성장률을 이루었고 높은 경제성장률은 일자리와 소득을 창출</a:t>
            </a:r>
            <a:r>
              <a:rPr lang="en-US" altLang="ko-KR" sz="2600" dirty="0" smtClean="0"/>
              <a:t>. </a:t>
            </a:r>
            <a:r>
              <a:rPr lang="ko-KR" altLang="en-US" sz="2600" dirty="0" smtClean="0"/>
              <a:t>즉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고용자체가 복지</a:t>
            </a:r>
            <a:r>
              <a:rPr lang="en-US" altLang="ko-KR" sz="2600" dirty="0" smtClean="0"/>
              <a:t>(</a:t>
            </a:r>
            <a:r>
              <a:rPr lang="ko-KR" altLang="en-US" sz="2600" dirty="0" smtClean="0"/>
              <a:t>분배</a:t>
            </a:r>
            <a:r>
              <a:rPr lang="en-US" altLang="ko-KR" sz="2600" dirty="0" smtClean="0"/>
              <a:t>) </a:t>
            </a:r>
            <a:r>
              <a:rPr lang="ko-KR" altLang="en-US" sz="2600" dirty="0" smtClean="0"/>
              <a:t>효과를 냄</a:t>
            </a:r>
            <a:r>
              <a:rPr lang="en-US" altLang="ko-KR" sz="2600" dirty="0" smtClean="0"/>
              <a:t>.</a:t>
            </a:r>
            <a:endParaRPr lang="ko-KR" altLang="en-US" sz="2600" dirty="0" smtClean="0"/>
          </a:p>
          <a:p>
            <a:pPr lvl="1" fontAlgn="base"/>
            <a:r>
              <a:rPr lang="ko-KR" altLang="en-US" sz="2600" dirty="0" smtClean="0"/>
              <a:t>이 당시 한국은 높은 일인당 소득 증가 </a:t>
            </a:r>
            <a:r>
              <a:rPr lang="en-US" altLang="ko-KR" sz="2600" dirty="0" smtClean="0"/>
              <a:t>+ </a:t>
            </a:r>
            <a:r>
              <a:rPr lang="ko-KR" altLang="en-US" sz="2600" dirty="0" smtClean="0"/>
              <a:t>양호한 수준의 소득분배라는 두 마리 토끼를 잡은 대표적 국가로 평가</a:t>
            </a:r>
            <a:r>
              <a:rPr lang="en-US" altLang="ko-KR" sz="2600" dirty="0" smtClean="0"/>
              <a:t>(World Bank).</a:t>
            </a:r>
            <a:endParaRPr lang="ko-KR" altLang="en-US" sz="2600" dirty="0" smtClean="0"/>
          </a:p>
          <a:p>
            <a:pPr lvl="1" fontAlgn="base"/>
            <a:r>
              <a:rPr lang="ko-KR" altLang="en-US" sz="2600" dirty="0" smtClean="0"/>
              <a:t>재분배</a:t>
            </a:r>
            <a:r>
              <a:rPr lang="en-US" altLang="ko-KR" sz="2600" dirty="0" smtClean="0"/>
              <a:t>(</a:t>
            </a:r>
            <a:r>
              <a:rPr lang="ko-KR" altLang="en-US" sz="2600" dirty="0" smtClean="0"/>
              <a:t>즉 복지</a:t>
            </a:r>
            <a:r>
              <a:rPr lang="en-US" altLang="ko-KR" sz="2600" dirty="0" smtClean="0"/>
              <a:t>)</a:t>
            </a:r>
            <a:r>
              <a:rPr lang="ko-KR" altLang="en-US" sz="2600" dirty="0" smtClean="0"/>
              <a:t>를 위한 별도의 ‘복지’에 대한 사회적 요구가 낮음</a:t>
            </a:r>
          </a:p>
          <a:p>
            <a:pPr lvl="1" fontAlgn="base"/>
            <a:r>
              <a:rPr lang="ko-KR" altLang="en-US" sz="2600" dirty="0" smtClean="0"/>
              <a:t>인구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가족구조 면에서도 비교적 높은 출산율</a:t>
            </a:r>
            <a:r>
              <a:rPr lang="en-US" altLang="ko-KR" sz="2600" dirty="0" smtClean="0"/>
              <a:t>(1990</a:t>
            </a:r>
            <a:r>
              <a:rPr lang="ko-KR" altLang="en-US" sz="2600" dirty="0" smtClean="0"/>
              <a:t>년대 중반까지 </a:t>
            </a:r>
            <a:r>
              <a:rPr lang="en-US" altLang="ko-KR" sz="2600" dirty="0" smtClean="0"/>
              <a:t>1.64)</a:t>
            </a:r>
            <a:r>
              <a:rPr lang="ko-KR" altLang="en-US" sz="2600" dirty="0" smtClean="0"/>
              <a:t>과 젊은 인구구조 </a:t>
            </a:r>
            <a:r>
              <a:rPr lang="en-US" altLang="ko-KR" sz="2600" dirty="0" smtClean="0"/>
              <a:t>---&gt; </a:t>
            </a:r>
            <a:r>
              <a:rPr lang="ko-KR" altLang="en-US" sz="2600" dirty="0" smtClean="0"/>
              <a:t>복지에 대한 욕구 낮음</a:t>
            </a:r>
          </a:p>
          <a:p>
            <a:pPr lvl="1" fontAlgn="base"/>
            <a:r>
              <a:rPr lang="ko-KR" altLang="en-US" sz="2600" dirty="0" smtClean="0"/>
              <a:t>가족이 복지의 기능을 제공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아동보호</a:t>
            </a:r>
            <a:r>
              <a:rPr lang="en-US" altLang="ko-KR" sz="2600" dirty="0" smtClean="0"/>
              <a:t>, </a:t>
            </a:r>
            <a:r>
              <a:rPr lang="ko-KR" altLang="en-US" sz="2600" dirty="0" smtClean="0"/>
              <a:t>노인부양 </a:t>
            </a:r>
            <a:r>
              <a:rPr lang="en-US" altLang="ko-KR" sz="2600" dirty="0" smtClean="0"/>
              <a:t>---&gt; </a:t>
            </a:r>
            <a:r>
              <a:rPr lang="ko-KR" altLang="en-US" sz="2600" dirty="0" smtClean="0"/>
              <a:t>복지서비스 제공의 책임이 주로 국가보다는 가족의 책임으로 남음</a:t>
            </a:r>
          </a:p>
          <a:p>
            <a:pPr lvl="1" fontAlgn="base"/>
            <a:r>
              <a:rPr lang="ko-KR" altLang="en-US" sz="2600" dirty="0" smtClean="0"/>
              <a:t>이러한 ‘산업화’ 시기의 복지는 사회보험제도를 통해 발달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사회보험은 대량의 임금노동자를 기반으로 성장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복지는 주로 근로자의 ‘보호’에 초점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산재보험</a:t>
            </a:r>
            <a:r>
              <a:rPr lang="en-US" altLang="ko-KR" sz="2600" dirty="0" smtClean="0"/>
              <a:t>(1960</a:t>
            </a:r>
            <a:r>
              <a:rPr lang="ko-KR" altLang="en-US" sz="2600" dirty="0" smtClean="0"/>
              <a:t>년대 초</a:t>
            </a:r>
            <a:r>
              <a:rPr lang="en-US" altLang="ko-KR" sz="2600" dirty="0" smtClean="0"/>
              <a:t>), </a:t>
            </a:r>
            <a:r>
              <a:rPr lang="ko-KR" altLang="en-US" sz="2600" dirty="0" smtClean="0"/>
              <a:t>건강보험</a:t>
            </a:r>
            <a:r>
              <a:rPr lang="en-US" altLang="ko-KR" sz="2600" dirty="0" smtClean="0"/>
              <a:t>(1977), </a:t>
            </a:r>
            <a:r>
              <a:rPr lang="ko-KR" altLang="en-US" sz="2600" dirty="0" smtClean="0"/>
              <a:t>국민연금</a:t>
            </a:r>
            <a:r>
              <a:rPr lang="en-US" altLang="ko-KR" sz="2600" dirty="0" smtClean="0"/>
              <a:t>(1988), </a:t>
            </a:r>
            <a:r>
              <a:rPr lang="ko-KR" altLang="en-US" sz="2600" dirty="0" smtClean="0"/>
              <a:t>고용보험</a:t>
            </a:r>
            <a:r>
              <a:rPr lang="en-US" altLang="ko-KR" sz="2600" dirty="0" smtClean="0"/>
              <a:t>(1995)</a:t>
            </a:r>
            <a:endParaRPr lang="ko-KR" altLang="en-US" sz="26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 사회복지 발달의 역사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177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altLang="ko-KR" dirty="0" smtClean="0"/>
              <a:t>IMF </a:t>
            </a:r>
            <a:r>
              <a:rPr lang="ko-KR" altLang="en-US" dirty="0" smtClean="0"/>
              <a:t>이후</a:t>
            </a:r>
            <a:r>
              <a:rPr lang="en-US" altLang="ko-KR" dirty="0" smtClean="0"/>
              <a:t>: </a:t>
            </a:r>
            <a:r>
              <a:rPr lang="ko-KR" altLang="en-US" dirty="0" smtClean="0"/>
              <a:t>경제성장과 가족만을 통한 복지의 한계</a:t>
            </a:r>
          </a:p>
          <a:p>
            <a:pPr lvl="1" fontAlgn="base"/>
            <a:r>
              <a:rPr lang="ko-KR" altLang="en-US" dirty="0" smtClean="0"/>
              <a:t>경제성장률의 하락</a:t>
            </a:r>
          </a:p>
          <a:p>
            <a:pPr lvl="1" fontAlgn="base"/>
            <a:r>
              <a:rPr lang="ko-KR" altLang="en-US" dirty="0" smtClean="0"/>
              <a:t>경제성장을 통한 분배의 효과가 약해짐</a:t>
            </a:r>
          </a:p>
          <a:p>
            <a:pPr lvl="1" fontAlgn="base"/>
            <a:r>
              <a:rPr lang="ko-KR" altLang="en-US" dirty="0" smtClean="0"/>
              <a:t>노동시장의 불안정화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양극화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/>
              <a:t>근로계층을 기반으로 짜여진 사회보험체제만으로는 더 이상 복지의 기능을 담당할 수가 없게 됨</a:t>
            </a:r>
          </a:p>
          <a:p>
            <a:pPr lvl="1" fontAlgn="base"/>
            <a:r>
              <a:rPr lang="ko-KR" altLang="en-US" dirty="0" smtClean="0"/>
              <a:t>사각지대의 증가</a:t>
            </a:r>
            <a:endParaRPr lang="en-US" altLang="ko-KR" dirty="0" smtClean="0"/>
          </a:p>
          <a:p>
            <a:pPr lvl="2" fontAlgn="base"/>
            <a:r>
              <a:rPr lang="ko-KR" altLang="en-US" dirty="0" err="1" smtClean="0"/>
              <a:t>비정규직의</a:t>
            </a:r>
            <a:r>
              <a:rPr lang="ko-KR" altLang="en-US" dirty="0" smtClean="0"/>
              <a:t> 증가</a:t>
            </a:r>
            <a:r>
              <a:rPr lang="en-US" altLang="ko-KR" dirty="0" smtClean="0"/>
              <a:t>(4</a:t>
            </a:r>
            <a:r>
              <a:rPr lang="ko-KR" altLang="en-US" dirty="0" smtClean="0"/>
              <a:t>대 사회보험에서 제외</a:t>
            </a:r>
            <a:r>
              <a:rPr lang="en-US" altLang="ko-KR" dirty="0" smtClean="0"/>
              <a:t>): 784</a:t>
            </a:r>
            <a:r>
              <a:rPr lang="ko-KR" altLang="en-US" dirty="0" err="1" smtClean="0"/>
              <a:t>만명</a:t>
            </a:r>
            <a:r>
              <a:rPr lang="en-US" altLang="ko-KR" dirty="0" smtClean="0"/>
              <a:t>-55.4%(2003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 ---&gt; 840</a:t>
            </a:r>
            <a:r>
              <a:rPr lang="ko-KR" altLang="en-US" dirty="0" err="1" smtClean="0"/>
              <a:t>만명</a:t>
            </a:r>
            <a:r>
              <a:rPr lang="en-US" altLang="ko-KR" dirty="0" smtClean="0"/>
              <a:t>-56.1%(2005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lvl="2" fontAlgn="base"/>
            <a:r>
              <a:rPr lang="ko-KR" altLang="en-US" dirty="0" err="1" smtClean="0"/>
              <a:t>차상위계층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기초생활보장에서 제외</a:t>
            </a:r>
            <a:r>
              <a:rPr lang="en-US" altLang="ko-KR" dirty="0" smtClean="0"/>
              <a:t>): </a:t>
            </a:r>
            <a:r>
              <a:rPr lang="ko-KR" altLang="en-US" dirty="0" smtClean="0"/>
              <a:t>빈곤선 </a:t>
            </a:r>
            <a:r>
              <a:rPr lang="en-US" altLang="ko-KR" dirty="0" smtClean="0"/>
              <a:t>100%-120%</a:t>
            </a:r>
            <a:endParaRPr lang="ko-KR" altLang="en-US" dirty="0" smtClean="0"/>
          </a:p>
          <a:p>
            <a:pPr lvl="2" fontAlgn="base"/>
            <a:r>
              <a:rPr lang="ko-KR" altLang="en-US" dirty="0" smtClean="0"/>
              <a:t>빈곤층</a:t>
            </a:r>
            <a:r>
              <a:rPr lang="en-US" altLang="ko-KR" dirty="0" smtClean="0"/>
              <a:t>(</a:t>
            </a:r>
            <a:r>
              <a:rPr lang="ko-KR" altLang="en-US" dirty="0" smtClean="0"/>
              <a:t>재산기준과 부양의무자 조건으로 기초생활보장에서 제외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lvl="1" fontAlgn="base"/>
            <a:r>
              <a:rPr lang="ko-KR" altLang="en-US" dirty="0" err="1" smtClean="0"/>
              <a:t>저출산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고령화와 가족기능의 약화는 더 이상 가족이 복지의 책임을 수행하기에는 역부족</a:t>
            </a:r>
            <a:r>
              <a:rPr lang="en-US" altLang="ko-KR" dirty="0" smtClean="0"/>
              <a:t>:</a:t>
            </a:r>
            <a:endParaRPr lang="ko-KR" altLang="en-US" dirty="0" smtClean="0"/>
          </a:p>
          <a:p>
            <a:pPr lvl="2" fontAlgn="base"/>
            <a:r>
              <a:rPr lang="ko-KR" altLang="en-US" dirty="0" smtClean="0"/>
              <a:t>고령화 사회에서 노인 인구의 증가</a:t>
            </a:r>
            <a:r>
              <a:rPr lang="en-US" altLang="ko-KR" dirty="0" smtClean="0"/>
              <a:t>: 6.1(1980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 ---&gt; 15.0(2010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 ---&gt; 21.7%(2020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lvl="2" fontAlgn="base"/>
            <a:r>
              <a:rPr lang="ko-KR" altLang="en-US" dirty="0" smtClean="0"/>
              <a:t>핵가족화</a:t>
            </a:r>
            <a:r>
              <a:rPr lang="en-US" altLang="ko-KR" dirty="0" smtClean="0"/>
              <a:t>(</a:t>
            </a:r>
            <a:r>
              <a:rPr lang="ko-KR" altLang="en-US" dirty="0" smtClean="0"/>
              <a:t>평균가구원 수</a:t>
            </a:r>
            <a:r>
              <a:rPr lang="en-US" altLang="ko-KR" dirty="0" smtClean="0"/>
              <a:t>: 3.8</a:t>
            </a:r>
            <a:r>
              <a:rPr lang="ko-KR" altLang="en-US" dirty="0" smtClean="0"/>
              <a:t>명</a:t>
            </a:r>
            <a:r>
              <a:rPr lang="en-US" altLang="ko-KR" dirty="0" smtClean="0"/>
              <a:t>(1990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 ---&gt; 2.9</a:t>
            </a:r>
            <a:r>
              <a:rPr lang="ko-KR" altLang="en-US" dirty="0" smtClean="0"/>
              <a:t>명</a:t>
            </a:r>
            <a:r>
              <a:rPr lang="en-US" altLang="ko-KR" dirty="0" smtClean="0"/>
              <a:t>(2005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lvl="2" fontAlgn="base"/>
            <a:r>
              <a:rPr lang="ko-KR" altLang="en-US" dirty="0" smtClean="0"/>
              <a:t>이혼율</a:t>
            </a:r>
            <a:r>
              <a:rPr lang="en-US" altLang="ko-KR" dirty="0" smtClean="0"/>
              <a:t>: </a:t>
            </a:r>
            <a:r>
              <a:rPr lang="ko-KR" altLang="en-US" dirty="0" smtClean="0"/>
              <a:t>천명당 </a:t>
            </a:r>
            <a:r>
              <a:rPr lang="en-US" altLang="ko-KR" dirty="0" smtClean="0"/>
              <a:t>1.1(1990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 ---&gt; 2.6(2005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lvl="2" fontAlgn="base"/>
            <a:r>
              <a:rPr lang="ko-KR" altLang="en-US" dirty="0" smtClean="0"/>
              <a:t>여성경제참가율 증가</a:t>
            </a:r>
            <a:r>
              <a:rPr lang="en-US" altLang="ko-KR" dirty="0" smtClean="0"/>
              <a:t>: 47%(90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 ---&gt; 50.2%(2007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lvl="1"/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90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base"/>
            <a:r>
              <a:rPr lang="ko-KR" altLang="en-US" dirty="0" smtClean="0"/>
              <a:t>사회복지 체계는 크게 사회보험</a:t>
            </a:r>
            <a:r>
              <a:rPr lang="en-US" altLang="ko-KR" dirty="0" smtClean="0"/>
              <a:t>-</a:t>
            </a:r>
            <a:r>
              <a:rPr lang="ko-KR" altLang="en-US" dirty="0" smtClean="0"/>
              <a:t>공공부조</a:t>
            </a:r>
            <a:r>
              <a:rPr lang="en-US" altLang="ko-KR" dirty="0" smtClean="0"/>
              <a:t>-</a:t>
            </a:r>
            <a:r>
              <a:rPr lang="ko-KR" altLang="en-US" dirty="0" smtClean="0"/>
              <a:t>사회복지서비스의 </a:t>
            </a:r>
            <a:r>
              <a:rPr lang="en-US" altLang="ko-KR" dirty="0" smtClean="0"/>
              <a:t>3 </a:t>
            </a:r>
            <a:r>
              <a:rPr lang="ko-KR" altLang="en-US" dirty="0" smtClean="0"/>
              <a:t>단계를 거쳐 발달한다는 것이 정설임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lvl="0" fontAlgn="base"/>
            <a:endParaRPr lang="en-US" altLang="ko-KR" dirty="0" smtClean="0"/>
          </a:p>
          <a:p>
            <a:pPr lvl="0" fontAlgn="base"/>
            <a:r>
              <a:rPr lang="ko-KR" altLang="en-US" dirty="0" smtClean="0"/>
              <a:t>첫 번째 단계는 사회보험을 통한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사회안전망의</a:t>
            </a:r>
            <a:r>
              <a:rPr lang="ko-KR" altLang="en-US" dirty="0" smtClean="0"/>
              <a:t> 구축인데 우리나라의 경우는 건강보험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국민연금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산재보험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고용보험이 이에 해당함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 lvl="0" fontAlgn="base"/>
            <a:endParaRPr lang="en-US" altLang="ko-KR" dirty="0" smtClean="0"/>
          </a:p>
          <a:p>
            <a:pPr lvl="0" fontAlgn="base"/>
            <a:r>
              <a:rPr lang="ko-KR" altLang="en-US" dirty="0" smtClean="0"/>
              <a:t>그 다음 단계는 사회보험만으로는 해결할 수 없는 빈곤층에 대한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사회안전망의</a:t>
            </a:r>
            <a:r>
              <a:rPr lang="ko-KR" altLang="en-US" dirty="0" smtClean="0"/>
              <a:t> 구축임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이러한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사회안전망으로는</a:t>
            </a:r>
            <a:r>
              <a:rPr lang="ko-KR" altLang="en-US" dirty="0" smtClean="0"/>
              <a:t> 빈곤층에 대한 공공부조 제도가 대표적인데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우리나라의 경우는 </a:t>
            </a:r>
            <a:r>
              <a:rPr lang="en-US" altLang="ko-KR" dirty="0" smtClean="0"/>
              <a:t>2000</a:t>
            </a:r>
            <a:r>
              <a:rPr lang="ko-KR" altLang="en-US" dirty="0" smtClean="0"/>
              <a:t>년부터 실시된 국민기초생활보장제도가 그 예임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 lvl="0" fontAlgn="base"/>
            <a:endParaRPr lang="en-US" altLang="ko-KR" dirty="0" smtClean="0"/>
          </a:p>
          <a:p>
            <a:pPr lvl="0" fontAlgn="base"/>
            <a:r>
              <a:rPr lang="ko-KR" altLang="en-US" dirty="0" smtClean="0"/>
              <a:t>사회보험과 공공부조 제도의 기반 위에 복지가 발전하는 다음 단계는 사회서비스의 확대를 통한 </a:t>
            </a:r>
            <a:r>
              <a:rPr lang="en-US" altLang="ko-KR" dirty="0" smtClean="0"/>
              <a:t>3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사회안전망의</a:t>
            </a:r>
            <a:r>
              <a:rPr lang="ko-KR" altLang="en-US" dirty="0" smtClean="0"/>
              <a:t> 구축임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보육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노인수발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아동보호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장애인수발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등의 욕구에 대한 대인서비스가 이에 해당함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 사회복지의 현 단계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0361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ko-KR" altLang="en-US" dirty="0" smtClean="0"/>
              <a:t>복지국가 발달단계의 측면에서 보면 우리사회는 </a:t>
            </a:r>
            <a:r>
              <a:rPr lang="en-US" altLang="ko-KR" dirty="0" smtClean="0"/>
              <a:t>2000</a:t>
            </a:r>
            <a:r>
              <a:rPr lang="ko-KR" altLang="en-US" dirty="0" smtClean="0"/>
              <a:t>년대 </a:t>
            </a:r>
            <a:r>
              <a:rPr lang="ko-KR" altLang="en-US" dirty="0" err="1" smtClean="0"/>
              <a:t>초중반에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사회안전망과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사회안전망의</a:t>
            </a:r>
            <a:r>
              <a:rPr lang="ko-KR" altLang="en-US" dirty="0" smtClean="0"/>
              <a:t> 구축을 거쳤다고 볼 수 있음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그렇다면 지금 단계는 </a:t>
            </a:r>
            <a:r>
              <a:rPr lang="en-US" altLang="ko-KR" dirty="0" smtClean="0"/>
              <a:t>3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사회안전망의</a:t>
            </a:r>
            <a:r>
              <a:rPr lang="ko-KR" altLang="en-US" dirty="0" smtClean="0"/>
              <a:t> 필요성에 대한 국민적 욕구가 분출되는 시점이라고 볼 수 있음</a:t>
            </a:r>
            <a:r>
              <a:rPr lang="en-US" altLang="ko-KR" dirty="0" smtClean="0"/>
              <a:t>.</a:t>
            </a:r>
          </a:p>
          <a:p>
            <a:pPr lvl="0" fontAlgn="base"/>
            <a:endParaRPr lang="ko-KR" altLang="en-US" dirty="0" smtClean="0"/>
          </a:p>
          <a:p>
            <a:pPr lvl="0" fontAlgn="base"/>
            <a:r>
              <a:rPr lang="ko-KR" altLang="en-US" dirty="0" smtClean="0"/>
              <a:t>사회복지서비스로 이루어지는 </a:t>
            </a:r>
            <a:r>
              <a:rPr lang="en-US" altLang="ko-KR" dirty="0" smtClean="0"/>
              <a:t>3</a:t>
            </a:r>
            <a:r>
              <a:rPr lang="ko-KR" altLang="en-US" dirty="0" smtClean="0"/>
              <a:t>차 사회안전망은 지식경제사회에서의 </a:t>
            </a:r>
            <a:r>
              <a:rPr lang="ko-KR" altLang="en-US" dirty="0" err="1" smtClean="0"/>
              <a:t>신사회위험</a:t>
            </a:r>
            <a:r>
              <a:rPr lang="en-US" altLang="ko-KR" dirty="0" smtClean="0"/>
              <a:t>(new social risks)</a:t>
            </a:r>
            <a:r>
              <a:rPr lang="ko-KR" altLang="en-US" dirty="0" smtClean="0"/>
              <a:t>에 대한 대응이 </a:t>
            </a:r>
            <a:r>
              <a:rPr lang="ko-KR" altLang="en-US" smtClean="0"/>
              <a:t>초점임</a:t>
            </a:r>
            <a:r>
              <a:rPr lang="en-US" altLang="ko-KR" dirty="0" smtClean="0"/>
              <a:t>.</a:t>
            </a:r>
          </a:p>
          <a:p>
            <a:pPr lvl="1" fontAlgn="base"/>
            <a:r>
              <a:rPr lang="ko-KR" altLang="en-US" dirty="0" smtClean="0"/>
              <a:t>가족구조의 변화</a:t>
            </a:r>
            <a:r>
              <a:rPr lang="en-US" altLang="ko-KR" dirty="0" smtClean="0"/>
              <a:t>(</a:t>
            </a:r>
            <a:r>
              <a:rPr lang="ko-KR" altLang="en-US" dirty="0" smtClean="0"/>
              <a:t>가족의 돌봄 기능 </a:t>
            </a:r>
            <a:r>
              <a:rPr lang="ko-KR" altLang="en-US" smtClean="0"/>
              <a:t>약화</a:t>
            </a:r>
            <a:r>
              <a:rPr lang="en-US" altLang="ko-KR" dirty="0" smtClean="0"/>
              <a:t>)</a:t>
            </a:r>
          </a:p>
          <a:p>
            <a:pPr lvl="1" fontAlgn="base"/>
            <a:r>
              <a:rPr lang="ko-KR" altLang="en-US" dirty="0" smtClean="0"/>
              <a:t>여성의 노동시장 참여 증가</a:t>
            </a:r>
            <a:r>
              <a:rPr lang="en-US" altLang="ko-KR" dirty="0" smtClean="0"/>
              <a:t>(</a:t>
            </a:r>
            <a:r>
              <a:rPr lang="ko-KR" altLang="en-US" dirty="0" smtClean="0"/>
              <a:t>일과 가정의 양립 </a:t>
            </a:r>
            <a:r>
              <a:rPr lang="ko-KR" altLang="en-US" smtClean="0"/>
              <a:t>필요성</a:t>
            </a:r>
            <a:r>
              <a:rPr lang="en-US" altLang="ko-KR" dirty="0" smtClean="0"/>
              <a:t>)</a:t>
            </a:r>
          </a:p>
          <a:p>
            <a:pPr lvl="1" fontAlgn="base"/>
            <a:r>
              <a:rPr lang="ko-KR" altLang="en-US" dirty="0" smtClean="0"/>
              <a:t>노동시장의 변화</a:t>
            </a:r>
            <a:r>
              <a:rPr lang="en-US" altLang="ko-KR" dirty="0" smtClean="0"/>
              <a:t>(</a:t>
            </a:r>
            <a:r>
              <a:rPr lang="ko-KR" altLang="en-US" dirty="0" smtClean="0"/>
              <a:t>노동시장의 </a:t>
            </a:r>
            <a:r>
              <a:rPr lang="ko-KR" altLang="en-US" smtClean="0"/>
              <a:t>양극화</a:t>
            </a:r>
            <a:r>
              <a:rPr lang="en-US" altLang="ko-KR" dirty="0" smtClean="0"/>
              <a:t>)</a:t>
            </a:r>
          </a:p>
          <a:p>
            <a:pPr lvl="1" fontAlgn="base"/>
            <a:r>
              <a:rPr lang="ko-KR" altLang="en-US" dirty="0" smtClean="0"/>
              <a:t>인구구조의 변화</a:t>
            </a:r>
            <a:r>
              <a:rPr lang="en-US" altLang="ko-KR" dirty="0" smtClean="0"/>
              <a:t>(</a:t>
            </a:r>
            <a:r>
              <a:rPr lang="ko-KR" altLang="en-US" dirty="0" smtClean="0"/>
              <a:t>아동인구감소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노인인구 </a:t>
            </a:r>
            <a:r>
              <a:rPr lang="ko-KR" altLang="en-US" smtClean="0"/>
              <a:t>증가</a:t>
            </a:r>
            <a:r>
              <a:rPr lang="en-US" altLang="ko-KR" dirty="0" smtClean="0"/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664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419056" y="318005"/>
            <a:ext cx="11772944" cy="714380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defTabSz="1215996">
              <a:defRPr/>
            </a:pPr>
            <a:r>
              <a:rPr lang="ko-KR" altLang="en-US" sz="5867" dirty="0" smtClean="0">
                <a:solidFill>
                  <a:srgbClr val="FFFF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사회복지 체제의 </a:t>
            </a:r>
            <a:r>
              <a:rPr lang="ko-KR" altLang="en-US" sz="5867" dirty="0">
                <a:solidFill>
                  <a:srgbClr val="FFFF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두 가지 유형</a:t>
            </a:r>
            <a:endParaRPr lang="ko-KR" altLang="en-US" sz="6400" dirty="0">
              <a:solidFill>
                <a:srgbClr val="FFFF00"/>
              </a:solidFill>
              <a:effectLst>
                <a:glow rad="63500">
                  <a:prstClr val="black">
                    <a:alpha val="40000"/>
                  </a:prstClr>
                </a:glo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1143008" y="1662168"/>
            <a:ext cx="11239536" cy="748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189" indent="-457189" defTabSz="1215996">
              <a:spcBef>
                <a:spcPct val="20000"/>
              </a:spcBef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ko-KR" altLang="en-US" sz="4267" dirty="0"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첫 번째 방식</a:t>
            </a:r>
            <a:r>
              <a:rPr lang="en-US" altLang="ko-KR" sz="4267" dirty="0"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3733" dirty="0">
                <a:solidFill>
                  <a:srgbClr val="FFC0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수동적</a:t>
            </a:r>
            <a:r>
              <a:rPr lang="en-US" altLang="ko-KR" sz="3733" dirty="0">
                <a:solidFill>
                  <a:srgbClr val="FFC0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(passive)</a:t>
            </a:r>
            <a:r>
              <a:rPr lang="ko-KR" altLang="en-US" sz="3733" dirty="0">
                <a:solidFill>
                  <a:srgbClr val="FFC0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인 복지체제</a:t>
            </a:r>
          </a:p>
        </p:txBody>
      </p:sp>
      <p:sp>
        <p:nvSpPr>
          <p:cNvPr id="5" name="AutoShape 541"/>
          <p:cNvSpPr>
            <a:spLocks noChangeArrowheads="1"/>
          </p:cNvSpPr>
          <p:nvPr/>
        </p:nvSpPr>
        <p:spPr bwMode="auto">
          <a:xfrm>
            <a:off x="1303071" y="3398129"/>
            <a:ext cx="9882716" cy="1507067"/>
          </a:xfrm>
          <a:prstGeom prst="roundRect">
            <a:avLst>
              <a:gd name="adj" fmla="val 8147"/>
            </a:avLst>
          </a:prstGeom>
          <a:solidFill>
            <a:schemeClr val="tx1">
              <a:alpha val="74901"/>
            </a:schemeClr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ko-KR" altLang="en-US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사회적 위험이 일어났을 때 개입을 통하여</a:t>
            </a:r>
            <a:r>
              <a:rPr lang="en-US" altLang="ko-KR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z="3200" dirty="0">
                <a:solidFill>
                  <a:schemeClr val="accent6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위험으로부터 개인을 구출</a:t>
            </a:r>
            <a:r>
              <a:rPr lang="ko-KR" altLang="en-US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해내는 방식</a:t>
            </a:r>
          </a:p>
        </p:txBody>
      </p:sp>
    </p:spTree>
    <p:extLst>
      <p:ext uri="{BB962C8B-B14F-4D97-AF65-F5344CB8AC3E}">
        <p14:creationId xmlns:p14="http://schemas.microsoft.com/office/powerpoint/2010/main" val="29711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419056" y="214291"/>
            <a:ext cx="11772944" cy="714380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defTabSz="1215996">
              <a:defRPr/>
            </a:pPr>
            <a:r>
              <a:rPr lang="ko-KR" altLang="en-US" sz="5867" dirty="0" smtClean="0">
                <a:solidFill>
                  <a:srgbClr val="FFFF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사회복지 체제의 </a:t>
            </a:r>
            <a:r>
              <a:rPr lang="ko-KR" altLang="en-US" sz="5867" dirty="0">
                <a:solidFill>
                  <a:srgbClr val="FFFF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두 가지 유형</a:t>
            </a:r>
            <a:endParaRPr lang="ko-KR" altLang="en-US" sz="6400" dirty="0">
              <a:solidFill>
                <a:srgbClr val="FFFF00"/>
              </a:solidFill>
              <a:effectLst>
                <a:glow rad="63500">
                  <a:prstClr val="black">
                    <a:alpha val="40000"/>
                  </a:prstClr>
                </a:glo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1143008" y="1866544"/>
            <a:ext cx="11239536" cy="748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189" indent="-457189" defTabSz="1215996">
              <a:spcBef>
                <a:spcPct val="20000"/>
              </a:spcBef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ko-KR" altLang="en-US" sz="4267" dirty="0"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두 번째 방식</a:t>
            </a:r>
            <a:r>
              <a:rPr lang="en-US" altLang="ko-KR" sz="4267" dirty="0" smtClean="0"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3733" smtClean="0">
                <a:solidFill>
                  <a:srgbClr val="FFC0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적극적</a:t>
            </a:r>
            <a:r>
              <a:rPr lang="en-US" altLang="ko-KR" sz="3733" dirty="0">
                <a:solidFill>
                  <a:srgbClr val="FFC0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(active)</a:t>
            </a:r>
            <a:r>
              <a:rPr lang="ko-KR" altLang="en-US" sz="3733" dirty="0">
                <a:solidFill>
                  <a:srgbClr val="FFC000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인 복지체제</a:t>
            </a:r>
            <a:endParaRPr lang="ko-KR" altLang="en-US" sz="4800" dirty="0">
              <a:solidFill>
                <a:srgbClr val="FFC000"/>
              </a:solidFill>
              <a:effectLst>
                <a:glow rad="63500">
                  <a:prstClr val="black">
                    <a:alpha val="40000"/>
                  </a:prstClr>
                </a:glo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AutoShape 541"/>
          <p:cNvSpPr>
            <a:spLocks noChangeArrowheads="1"/>
          </p:cNvSpPr>
          <p:nvPr/>
        </p:nvSpPr>
        <p:spPr bwMode="auto">
          <a:xfrm>
            <a:off x="1354828" y="3553405"/>
            <a:ext cx="9882716" cy="2173816"/>
          </a:xfrm>
          <a:prstGeom prst="roundRect">
            <a:avLst>
              <a:gd name="adj" fmla="val 8147"/>
            </a:avLst>
          </a:prstGeom>
          <a:solidFill>
            <a:schemeClr val="tx1">
              <a:alpha val="74901"/>
            </a:schemeClr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ko-KR" altLang="en-US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개인이 위험에 대처할 수 있는 역량을 </a:t>
            </a:r>
            <a:r>
              <a:rPr lang="en-US" altLang="ko-KR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z="3200" dirty="0">
                <a:solidFill>
                  <a:schemeClr val="accent6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위험이 일어나기 전에 키워줌</a:t>
            </a:r>
            <a:r>
              <a:rPr lang="ko-KR" altLang="en-US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으로써 </a:t>
            </a:r>
            <a:r>
              <a:rPr lang="en-US" altLang="ko-KR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위험에 빠질 가능성을 낮추고 위험이 닥치더라도</a:t>
            </a:r>
            <a:r>
              <a:rPr lang="en-US" altLang="ko-KR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z="32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스스로의 힘으로 벗어날 수 있도록 하는 방식</a:t>
            </a:r>
          </a:p>
        </p:txBody>
      </p:sp>
    </p:spTree>
    <p:extLst>
      <p:ext uri="{BB962C8B-B14F-4D97-AF65-F5344CB8AC3E}">
        <p14:creationId xmlns:p14="http://schemas.microsoft.com/office/powerpoint/2010/main" val="30754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952464" y="1032439"/>
            <a:ext cx="11239536" cy="748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189" indent="-457189" defTabSz="1215996">
              <a:spcBef>
                <a:spcPct val="20000"/>
              </a:spcBef>
              <a:buClr>
                <a:srgbClr val="33CC33"/>
              </a:buClr>
              <a:buFont typeface="Arial" pitchFamily="34" charset="0"/>
              <a:buChar char="•"/>
              <a:defRPr/>
            </a:pPr>
            <a:r>
              <a:rPr lang="ko-KR" altLang="en-US" sz="4267" dirty="0"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복지의 </a:t>
            </a:r>
            <a:r>
              <a:rPr lang="en-US" altLang="ko-KR" sz="4267" dirty="0"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4267" dirty="0"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</a:effectLst>
                <a:latin typeface="HY헤드라인M" pitchFamily="18" charset="-127"/>
                <a:ea typeface="HY헤드라인M" pitchFamily="18" charset="-127"/>
              </a:rPr>
              <a:t>세기형 대안</a:t>
            </a:r>
            <a:endParaRPr lang="ko-KR" altLang="en-US" sz="4267" dirty="0">
              <a:solidFill>
                <a:srgbClr val="FFC000"/>
              </a:solidFill>
              <a:effectLst>
                <a:glow rad="63500">
                  <a:prstClr val="black">
                    <a:alpha val="40000"/>
                  </a:prstClr>
                </a:glo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AutoShape 282"/>
          <p:cNvSpPr>
            <a:spLocks noChangeArrowheads="1"/>
          </p:cNvSpPr>
          <p:nvPr/>
        </p:nvSpPr>
        <p:spPr bwMode="auto">
          <a:xfrm>
            <a:off x="1619251" y="2487085"/>
            <a:ext cx="4476749" cy="1602316"/>
          </a:xfrm>
          <a:prstGeom prst="roundRect">
            <a:avLst>
              <a:gd name="adj" fmla="val 8748"/>
            </a:avLst>
          </a:prstGeom>
          <a:gradFill rotWithShape="1">
            <a:gsLst>
              <a:gs pos="32000">
                <a:schemeClr val="bg1">
                  <a:lumMod val="95000"/>
                </a:schemeClr>
              </a:gs>
              <a:gs pos="0">
                <a:schemeClr val="tx1">
                  <a:lumMod val="50000"/>
                  <a:lumOff val="50000"/>
                </a:schemeClr>
              </a:gs>
            </a:gsLst>
            <a:lin ang="5400000" scaled="1"/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45791" dir="3378596" algn="ctr" rotWithShape="0">
              <a:schemeClr val="tx1">
                <a:alpha val="50000"/>
              </a:schemeClr>
            </a:outerShdw>
          </a:effectLst>
        </p:spPr>
        <p:txBody>
          <a:bodyPr anchor="b"/>
          <a:lstStyle/>
          <a:p>
            <a:pPr algn="ctr" latinLnBrk="0">
              <a:defRPr/>
            </a:pPr>
            <a:r>
              <a:rPr lang="ko-KR" altLang="en-US" sz="3200" dirty="0">
                <a:latin typeface="HY헤드라인M" pitchFamily="18" charset="-127"/>
                <a:ea typeface="HY헤드라인M" pitchFamily="18" charset="-127"/>
              </a:rPr>
              <a:t>위험에 빠진 사람들의 보호와 구원</a:t>
            </a:r>
          </a:p>
        </p:txBody>
      </p:sp>
      <p:sp>
        <p:nvSpPr>
          <p:cNvPr id="49156" name="AutoShape 541"/>
          <p:cNvSpPr>
            <a:spLocks noChangeArrowheads="1"/>
          </p:cNvSpPr>
          <p:nvPr/>
        </p:nvSpPr>
        <p:spPr bwMode="auto">
          <a:xfrm>
            <a:off x="2000251" y="2203451"/>
            <a:ext cx="3714749" cy="666749"/>
          </a:xfrm>
          <a:prstGeom prst="roundRect">
            <a:avLst>
              <a:gd name="adj" fmla="val 8148"/>
            </a:avLst>
          </a:prstGeom>
          <a:solidFill>
            <a:srgbClr val="00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ko-KR" altLang="en-US" sz="32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수동적 복지체제</a:t>
            </a:r>
          </a:p>
        </p:txBody>
      </p:sp>
      <p:sp>
        <p:nvSpPr>
          <p:cNvPr id="8" name="AutoShape 282"/>
          <p:cNvSpPr>
            <a:spLocks noChangeArrowheads="1"/>
          </p:cNvSpPr>
          <p:nvPr/>
        </p:nvSpPr>
        <p:spPr bwMode="auto">
          <a:xfrm>
            <a:off x="6858001" y="2493434"/>
            <a:ext cx="4476751" cy="1602317"/>
          </a:xfrm>
          <a:prstGeom prst="roundRect">
            <a:avLst>
              <a:gd name="adj" fmla="val 8748"/>
            </a:avLst>
          </a:prstGeom>
          <a:gradFill rotWithShape="1">
            <a:gsLst>
              <a:gs pos="32000">
                <a:schemeClr val="bg1">
                  <a:lumMod val="95000"/>
                </a:schemeClr>
              </a:gs>
              <a:gs pos="0">
                <a:schemeClr val="tx1">
                  <a:lumMod val="50000"/>
                  <a:lumOff val="50000"/>
                </a:schemeClr>
              </a:gs>
            </a:gsLst>
            <a:lin ang="5400000" scaled="1"/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45791" dir="3378596" algn="ctr" rotWithShape="0">
              <a:schemeClr val="tx1">
                <a:alpha val="50000"/>
              </a:schemeClr>
            </a:outerShdw>
          </a:effectLst>
        </p:spPr>
        <p:txBody>
          <a:bodyPr anchor="b"/>
          <a:lstStyle/>
          <a:p>
            <a:pPr algn="ctr" latinLnBrk="0">
              <a:defRPr/>
            </a:pPr>
            <a:r>
              <a:rPr lang="ko-KR" altLang="en-US" sz="3200" dirty="0">
                <a:latin typeface="HY헤드라인M" pitchFamily="18" charset="-127"/>
                <a:ea typeface="HY헤드라인M" pitchFamily="18" charset="-127"/>
              </a:rPr>
              <a:t>예방적이고 투자적인 접근</a:t>
            </a:r>
          </a:p>
        </p:txBody>
      </p:sp>
      <p:sp>
        <p:nvSpPr>
          <p:cNvPr id="49158" name="AutoShape 541"/>
          <p:cNvSpPr>
            <a:spLocks noChangeArrowheads="1"/>
          </p:cNvSpPr>
          <p:nvPr/>
        </p:nvSpPr>
        <p:spPr bwMode="auto">
          <a:xfrm>
            <a:off x="7239001" y="2209801"/>
            <a:ext cx="3714751" cy="666751"/>
          </a:xfrm>
          <a:prstGeom prst="roundRect">
            <a:avLst>
              <a:gd name="adj" fmla="val 8148"/>
            </a:avLst>
          </a:prstGeom>
          <a:solidFill>
            <a:srgbClr val="00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ko-KR" altLang="en-US" sz="32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능동적 복지체제</a:t>
            </a:r>
          </a:p>
        </p:txBody>
      </p:sp>
      <p:sp>
        <p:nvSpPr>
          <p:cNvPr id="10" name="십자형 9"/>
          <p:cNvSpPr/>
          <p:nvPr/>
        </p:nvSpPr>
        <p:spPr bwMode="auto">
          <a:xfrm>
            <a:off x="6184901" y="2933701"/>
            <a:ext cx="571500" cy="571500"/>
          </a:xfrm>
          <a:prstGeom prst="plus">
            <a:avLst>
              <a:gd name="adj" fmla="val 38333"/>
            </a:avLst>
          </a:prstGeom>
          <a:solidFill>
            <a:srgbClr val="FFFF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ko-KR" altLang="en-US" sz="2667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9160" name="직사각형 10"/>
          <p:cNvSpPr>
            <a:spLocks noChangeArrowheads="1"/>
          </p:cNvSpPr>
          <p:nvPr/>
        </p:nvSpPr>
        <p:spPr bwMode="auto">
          <a:xfrm>
            <a:off x="1809751" y="4826001"/>
            <a:ext cx="9429749" cy="66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3733" dirty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rPr>
              <a:t>시민들의 </a:t>
            </a:r>
            <a:r>
              <a:rPr lang="ko-KR" altLang="en-US" sz="3733" dirty="0" err="1" smtClean="0">
                <a:solidFill>
                  <a:srgbClr val="FFC000"/>
                </a:solidFill>
                <a:latin typeface="HY헤드라인M" pitchFamily="18" charset="-127"/>
                <a:ea typeface="HY헤드라인M" pitchFamily="18" charset="-127"/>
              </a:rPr>
              <a:t>인적자본</a:t>
            </a:r>
            <a:r>
              <a:rPr lang="en-US" altLang="ko-KR" sz="3733" dirty="0" smtClean="0">
                <a:solidFill>
                  <a:srgbClr val="FFC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3733" dirty="0">
                <a:solidFill>
                  <a:srgbClr val="FFC000"/>
                </a:solidFill>
                <a:latin typeface="HY헤드라인M" pitchFamily="18" charset="-127"/>
                <a:ea typeface="HY헤드라인M" pitchFamily="18" charset="-127"/>
              </a:rPr>
              <a:t>human capital)</a:t>
            </a:r>
            <a:r>
              <a:rPr lang="ko-KR" altLang="en-US" sz="3733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rPr>
              <a:t>을 증진</a:t>
            </a:r>
            <a:endParaRPr lang="ko-KR" altLang="en-US" sz="9600"/>
          </a:p>
        </p:txBody>
      </p:sp>
      <p:sp>
        <p:nvSpPr>
          <p:cNvPr id="12" name="아래쪽 화살표 11"/>
          <p:cNvSpPr/>
          <p:nvPr/>
        </p:nvSpPr>
        <p:spPr bwMode="auto">
          <a:xfrm>
            <a:off x="5803896" y="4273548"/>
            <a:ext cx="1333509" cy="476253"/>
          </a:xfrm>
          <a:prstGeom prst="downArrow">
            <a:avLst/>
          </a:prstGeom>
          <a:gradFill>
            <a:gsLst>
              <a:gs pos="14000">
                <a:srgbClr val="FFC000">
                  <a:alpha val="0"/>
                </a:srgbClr>
              </a:gs>
              <a:gs pos="61000">
                <a:srgbClr val="FFC000"/>
              </a:gs>
            </a:gsLst>
            <a:lin ang="5400000" scaled="0"/>
          </a:gra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ko-KR" altLang="en-US" sz="2667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94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Natural01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자연 테마</Template>
  <TotalTime>242</TotalTime>
  <Words>1156</Words>
  <Application>Microsoft Office PowerPoint</Application>
  <PresentationFormat>사용자 지정</PresentationFormat>
  <Paragraphs>135</Paragraphs>
  <Slides>18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New_Natural01</vt:lpstr>
      <vt:lpstr>뉴노멀시대 선진복지국가, 어떻게 건설해야 하는가?</vt:lpstr>
      <vt:lpstr>공공 사회복지 지출</vt:lpstr>
      <vt:lpstr>한국 사회복지 발달의 역사</vt:lpstr>
      <vt:lpstr>PowerPoint 프레젠테이션</vt:lpstr>
      <vt:lpstr>한국 사회복지의 현 단계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21세기 복지는 역량개발 중심</vt:lpstr>
      <vt:lpstr>사회복지의 패러다임 변화와 그 영향</vt:lpstr>
      <vt:lpstr>PowerPoint 프레젠테이션</vt:lpstr>
      <vt:lpstr>보편주의와 선별주의: 사회복지의 불편한 진실? </vt:lpstr>
      <vt:lpstr>사회복지 수급자격의 문제</vt:lpstr>
      <vt:lpstr>보편주의 대 선별주의</vt:lpstr>
      <vt:lpstr>선택의 기준</vt:lpstr>
      <vt:lpstr>현재 진행되는 논쟁에서의 몇 가지 오해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한국의 사회복지: 어디쯤 왔고, 어디로 가야하는가?</dc:title>
  <dc:creator>Bong Joo Lee</dc:creator>
  <cp:lastModifiedBy>User01</cp:lastModifiedBy>
  <cp:revision>14</cp:revision>
  <dcterms:created xsi:type="dcterms:W3CDTF">2014-06-08T06:39:03Z</dcterms:created>
  <dcterms:modified xsi:type="dcterms:W3CDTF">2016-07-06T01:34:48Z</dcterms:modified>
</cp:coreProperties>
</file>